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8" r:id="rId3"/>
    <p:sldId id="259" r:id="rId4"/>
    <p:sldId id="260" r:id="rId5"/>
    <p:sldId id="264" r:id="rId6"/>
    <p:sldId id="261" r:id="rId7"/>
    <p:sldId id="275" r:id="rId8"/>
    <p:sldId id="262" r:id="rId9"/>
    <p:sldId id="289" r:id="rId10"/>
    <p:sldId id="276" r:id="rId11"/>
    <p:sldId id="304" r:id="rId12"/>
    <p:sldId id="265" r:id="rId13"/>
    <p:sldId id="298" r:id="rId14"/>
    <p:sldId id="296" r:id="rId15"/>
    <p:sldId id="282" r:id="rId16"/>
    <p:sldId id="302" r:id="rId17"/>
    <p:sldId id="303" r:id="rId18"/>
    <p:sldId id="263" r:id="rId19"/>
    <p:sldId id="297" r:id="rId20"/>
    <p:sldId id="266" r:id="rId21"/>
    <p:sldId id="267" r:id="rId22"/>
    <p:sldId id="268" r:id="rId23"/>
    <p:sldId id="269" r:id="rId24"/>
    <p:sldId id="305" r:id="rId25"/>
    <p:sldId id="306" r:id="rId26"/>
    <p:sldId id="301" r:id="rId27"/>
    <p:sldId id="292" r:id="rId28"/>
    <p:sldId id="294" r:id="rId29"/>
    <p:sldId id="270" r:id="rId30"/>
    <p:sldId id="273" r:id="rId31"/>
    <p:sldId id="271" r:id="rId32"/>
    <p:sldId id="272"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p:cViewPr varScale="1">
        <p:scale>
          <a:sx n="106" d="100"/>
          <a:sy n="106" d="100"/>
        </p:scale>
        <p:origin x="1800" y="168"/>
      </p:cViewPr>
      <p:guideLst>
        <p:guide orient="horz" pos="2160"/>
        <p:guide pos="2880"/>
      </p:guideLst>
    </p:cSldViewPr>
  </p:slideViewPr>
  <p:notesTextViewPr>
    <p:cViewPr>
      <p:scale>
        <a:sx n="1" d="1"/>
        <a:sy n="1" d="1"/>
      </p:scale>
      <p:origin x="0" y="0"/>
    </p:cViewPr>
  </p:notesTextViewPr>
  <p:sorterViewPr>
    <p:cViewPr>
      <p:scale>
        <a:sx n="100" d="100"/>
        <a:sy n="100" d="100"/>
      </p:scale>
      <p:origin x="0" y="5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F4D59-E638-4040-A044-89560E960B0A}" type="datetimeFigureOut">
              <a:rPr lang="fr-FR" smtClean="0"/>
              <a:t>31/01/2020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E2393-7708-44A4-BE7F-3381B57FBC5C}" type="slidenum">
              <a:rPr lang="fr-FR" smtClean="0"/>
              <a:t>‹N°›</a:t>
            </a:fld>
            <a:endParaRPr lang="fr-FR"/>
          </a:p>
        </p:txBody>
      </p:sp>
    </p:spTree>
    <p:extLst>
      <p:ext uri="{BB962C8B-B14F-4D97-AF65-F5344CB8AC3E}">
        <p14:creationId xmlns:p14="http://schemas.microsoft.com/office/powerpoint/2010/main" val="259595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FEF78C3-E2D5-4FAE-9472-7623881E6576}" type="datetimeFigureOut">
              <a:rPr lang="fr-FR" smtClean="0"/>
              <a:t>31/01/2020</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6CB0E65-01A8-4BE9-AA66-5865218EDC7E}" type="slidenum">
              <a:rPr lang="fr-FR" smtClean="0"/>
              <a:t>‹N°›</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FEF78C3-E2D5-4FAE-9472-7623881E6576}" type="datetimeFigureOut">
              <a:rPr lang="fr-FR" smtClean="0"/>
              <a:t>31/01/2020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6CB0E65-01A8-4BE9-AA66-5865218EDC7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FEF78C3-E2D5-4FAE-9472-7623881E6576}" type="datetimeFigureOut">
              <a:rPr lang="fr-FR" smtClean="0"/>
              <a:t>31/01/2020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6CB0E65-01A8-4BE9-AA66-5865218EDC7E}"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Exemple de page avec chiffres">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419" y="1012591"/>
            <a:ext cx="8383163" cy="5544966"/>
          </a:xfrm>
        </p:spPr>
        <p:txBody>
          <a:bodyPr lIns="31559" tIns="31559" rIns="31559" bIns="31559"/>
          <a:lstStyle>
            <a:lvl1pPr>
              <a:lnSpc>
                <a:spcPct val="100000"/>
              </a:lnSpc>
              <a:spcBef>
                <a:spcPts val="526"/>
              </a:spcBef>
              <a:spcAft>
                <a:spcPts val="526"/>
              </a:spcAft>
              <a:defRPr>
                <a:solidFill>
                  <a:srgbClr val="1E2568"/>
                </a:solidFill>
                <a:latin typeface="+mn-lt"/>
              </a:defRPr>
            </a:lvl1pPr>
            <a:lvl2pPr>
              <a:lnSpc>
                <a:spcPct val="100000"/>
              </a:lnSpc>
              <a:spcBef>
                <a:spcPts val="526"/>
              </a:spcBef>
              <a:spcAft>
                <a:spcPts val="526"/>
              </a:spcAft>
              <a:defRPr>
                <a:solidFill>
                  <a:srgbClr val="1E2568"/>
                </a:solidFill>
                <a:latin typeface="+mn-lt"/>
              </a:defRPr>
            </a:lvl2pPr>
            <a:lvl3pPr>
              <a:lnSpc>
                <a:spcPct val="100000"/>
              </a:lnSpc>
              <a:spcBef>
                <a:spcPts val="526"/>
              </a:spcBef>
              <a:spcAft>
                <a:spcPts val="526"/>
              </a:spcAft>
              <a:defRPr>
                <a:solidFill>
                  <a:srgbClr val="1E2568"/>
                </a:solidFill>
                <a:latin typeface="+mn-lt"/>
              </a:defRPr>
            </a:lvl3pPr>
            <a:lvl4pPr>
              <a:lnSpc>
                <a:spcPct val="100000"/>
              </a:lnSpc>
              <a:spcBef>
                <a:spcPts val="526"/>
              </a:spcBef>
              <a:spcAft>
                <a:spcPts val="526"/>
              </a:spcAft>
              <a:defRPr>
                <a:solidFill>
                  <a:srgbClr val="1E2568"/>
                </a:solidFill>
                <a:latin typeface="+mn-lt"/>
              </a:defRPr>
            </a:lvl4pPr>
            <a:lvl5pPr>
              <a:lnSpc>
                <a:spcPct val="100000"/>
              </a:lnSpc>
              <a:spcBef>
                <a:spcPts val="526"/>
              </a:spcBef>
              <a:spcAft>
                <a:spcPts val="526"/>
              </a:spcAft>
              <a:defRPr>
                <a:solidFill>
                  <a:srgbClr val="1E2568"/>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Slide Number Placeholder 5"/>
          <p:cNvSpPr>
            <a:spLocks noGrp="1"/>
          </p:cNvSpPr>
          <p:nvPr>
            <p:ph type="sldNum" sz="quarter" idx="10"/>
          </p:nvPr>
        </p:nvSpPr>
        <p:spPr/>
        <p:txBody>
          <a:bodyPr/>
          <a:lstStyle>
            <a:lvl1pPr fontAlgn="base">
              <a:lnSpc>
                <a:spcPct val="90000"/>
              </a:lnSpc>
              <a:spcBef>
                <a:spcPct val="0"/>
              </a:spcBef>
              <a:spcAft>
                <a:spcPct val="0"/>
              </a:spcAft>
              <a:defRPr b="1"/>
            </a:lvl1pPr>
          </a:lstStyle>
          <a:p>
            <a:pPr>
              <a:defRPr/>
            </a:pPr>
            <a:fld id="{594B0D71-D0EC-4534-B647-AA8B287AAF65}" type="slidenum">
              <a:rPr lang="fr-FR"/>
              <a:pPr>
                <a:defRPr/>
              </a:pPr>
              <a:t>‹N°›</a:t>
            </a:fld>
            <a:endParaRPr lang="fr-FR"/>
          </a:p>
        </p:txBody>
      </p:sp>
      <p:cxnSp>
        <p:nvCxnSpPr>
          <p:cNvPr id="6" name="Connecteur droit 5"/>
          <p:cNvCxnSpPr/>
          <p:nvPr userDrawn="1"/>
        </p:nvCxnSpPr>
        <p:spPr>
          <a:xfrm>
            <a:off x="1310171" y="805470"/>
            <a:ext cx="36048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itre 8"/>
          <p:cNvSpPr>
            <a:spLocks noGrp="1"/>
          </p:cNvSpPr>
          <p:nvPr>
            <p:ph type="title"/>
          </p:nvPr>
        </p:nvSpPr>
        <p:spPr>
          <a:xfrm>
            <a:off x="1310169" y="161157"/>
            <a:ext cx="7371738" cy="498663"/>
          </a:xfrm>
          <a:prstGeom prst="roundRect">
            <a:avLst/>
          </a:prstGeom>
          <a:solidFill>
            <a:schemeClr val="accent2">
              <a:lumMod val="60000"/>
              <a:lumOff val="40000"/>
            </a:schemeClr>
          </a:solidFill>
        </p:spPr>
        <p:txBody>
          <a:bodyPr anchor="ctr"/>
          <a:lstStyle>
            <a:lvl1pPr algn="ctr">
              <a:defRPr sz="2500">
                <a:solidFill>
                  <a:schemeClr val="bg1"/>
                </a:solidFill>
                <a:latin typeface="+mn-lt"/>
              </a:defRPr>
            </a:lvl1pPr>
          </a:lstStyle>
          <a:p>
            <a:r>
              <a:rPr lang="fr-FR" dirty="0"/>
              <a:t>Cliquez et modifiez le titre</a:t>
            </a:r>
          </a:p>
        </p:txBody>
      </p:sp>
      <p:grpSp>
        <p:nvGrpSpPr>
          <p:cNvPr id="2" name="Groupe 1"/>
          <p:cNvGrpSpPr/>
          <p:nvPr userDrawn="1"/>
        </p:nvGrpSpPr>
        <p:grpSpPr>
          <a:xfrm>
            <a:off x="0" y="0"/>
            <a:ext cx="1179696" cy="659820"/>
            <a:chOff x="0" y="0"/>
            <a:chExt cx="2444750" cy="1270000"/>
          </a:xfrm>
        </p:grpSpPr>
        <p:sp>
          <p:nvSpPr>
            <p:cNvPr id="8" name="Rectangle 7"/>
            <p:cNvSpPr/>
            <p:nvPr userDrawn="1"/>
          </p:nvSpPr>
          <p:spPr>
            <a:xfrm>
              <a:off x="311150" y="279400"/>
              <a:ext cx="2133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0" y="0"/>
              <a:ext cx="1261175" cy="79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949" y="186493"/>
              <a:ext cx="1905001" cy="1083507"/>
            </a:xfrm>
            <a:prstGeom prst="rect">
              <a:avLst/>
            </a:prstGeom>
          </p:spPr>
        </p:pic>
      </p:grpSp>
    </p:spTree>
    <p:extLst>
      <p:ext uri="{BB962C8B-B14F-4D97-AF65-F5344CB8AC3E}">
        <p14:creationId xmlns:p14="http://schemas.microsoft.com/office/powerpoint/2010/main" val="384024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FEF78C3-E2D5-4FAE-9472-7623881E6576}" type="datetimeFigureOut">
              <a:rPr lang="fr-FR" smtClean="0"/>
              <a:t>31/01/2020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6CB0E65-01A8-4BE9-AA66-5865218EDC7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FEF78C3-E2D5-4FAE-9472-7623881E6576}" type="datetimeFigureOut">
              <a:rPr lang="fr-FR" smtClean="0"/>
              <a:t>31/01/2020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6CB0E65-01A8-4BE9-AA66-5865218EDC7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CFEF78C3-E2D5-4FAE-9472-7623881E6576}" type="datetimeFigureOut">
              <a:rPr lang="fr-FR" smtClean="0"/>
              <a:t>31/01/2020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6CB0E65-01A8-4BE9-AA66-5865218EDC7E}" type="slidenum">
              <a:rPr lang="fr-FR" smtClean="0"/>
              <a:t>‹N°›</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FEF78C3-E2D5-4FAE-9472-7623881E6576}" type="datetimeFigureOut">
              <a:rPr lang="fr-FR" smtClean="0"/>
              <a:t>31/01/2020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6CB0E65-01A8-4BE9-AA66-5865218EDC7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FEF78C3-E2D5-4FAE-9472-7623881E6576}" type="datetimeFigureOut">
              <a:rPr lang="fr-FR" smtClean="0"/>
              <a:t>31/01/2020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6CB0E65-01A8-4BE9-AA66-5865218EDC7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F78C3-E2D5-4FAE-9472-7623881E6576}" type="datetimeFigureOut">
              <a:rPr lang="fr-FR" smtClean="0"/>
              <a:t>31/01/2020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6CB0E65-01A8-4BE9-AA66-5865218EDC7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FEF78C3-E2D5-4FAE-9472-7623881E6576}" type="datetimeFigureOut">
              <a:rPr lang="fr-FR" smtClean="0"/>
              <a:t>31/01/2020</a:t>
            </a:fld>
            <a:endParaRPr lang="fr-FR"/>
          </a:p>
        </p:txBody>
      </p:sp>
      <p:sp>
        <p:nvSpPr>
          <p:cNvPr id="7" name="Slide Number Placeholder 6"/>
          <p:cNvSpPr>
            <a:spLocks noGrp="1"/>
          </p:cNvSpPr>
          <p:nvPr>
            <p:ph type="sldNum" sz="quarter" idx="12"/>
          </p:nvPr>
        </p:nvSpPr>
        <p:spPr/>
        <p:txBody>
          <a:bodyPr/>
          <a:lstStyle/>
          <a:p>
            <a:fld id="{36CB0E65-01A8-4BE9-AA66-5865218EDC7E}" type="slidenum">
              <a:rPr lang="fr-FR" smtClean="0"/>
              <a:t>‹N°›</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FEF78C3-E2D5-4FAE-9472-7623881E6576}" type="datetimeFigureOut">
              <a:rPr lang="fr-FR" smtClean="0"/>
              <a:t>31/01/2020</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36CB0E65-01A8-4BE9-AA66-5865218EDC7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FEF78C3-E2D5-4FAE-9472-7623881E6576}" type="datetimeFigureOut">
              <a:rPr lang="fr-FR" smtClean="0"/>
              <a:t>31/01/2020</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6CB0E65-01A8-4BE9-AA66-5865218EDC7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9.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6.jpg"/><Relationship Id="rId9" Type="http://schemas.openxmlformats.org/officeDocument/2006/relationships/image" Target="../media/image31.png"/><Relationship Id="rId1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solidFill>
                  <a:schemeClr val="bg1"/>
                </a:solidFill>
              </a:rPr>
              <a:t>JOURNEE REGIONALE FEMASIF </a:t>
            </a:r>
            <a:br>
              <a:rPr lang="fr-FR" dirty="0">
                <a:solidFill>
                  <a:schemeClr val="bg1"/>
                </a:solidFill>
              </a:rPr>
            </a:br>
            <a:br>
              <a:rPr lang="fr-FR" dirty="0">
                <a:solidFill>
                  <a:schemeClr val="bg1"/>
                </a:solidFill>
              </a:rPr>
            </a:br>
            <a:br>
              <a:rPr lang="fr-FR" dirty="0"/>
            </a:br>
            <a:r>
              <a:rPr lang="fr-FR" dirty="0"/>
              <a:t>ATELIER 7</a:t>
            </a:r>
            <a:br>
              <a:rPr lang="fr-FR" dirty="0"/>
            </a:br>
            <a:r>
              <a:rPr lang="fr-FR" sz="1800" b="1" dirty="0"/>
              <a:t>animé par le  Dr Pierre Dumasy</a:t>
            </a:r>
            <a:br>
              <a:rPr lang="fr-FR" sz="1800" b="1" dirty="0"/>
            </a:br>
            <a:r>
              <a:rPr lang="fr-FR" sz="1800" b="1" dirty="0"/>
              <a:t>avec la participation de </a:t>
            </a:r>
            <a:br>
              <a:rPr lang="fr-FR" sz="1800" b="1" dirty="0"/>
            </a:br>
            <a:r>
              <a:rPr lang="fr-FR" sz="1800" b="1" dirty="0"/>
              <a:t>l’ARS (Dr Michèle OOMS) et de</a:t>
            </a:r>
            <a:br>
              <a:rPr lang="fr-FR" sz="1800" b="1" dirty="0"/>
            </a:br>
            <a:r>
              <a:rPr lang="fr-FR" sz="1800" b="1" dirty="0"/>
              <a:t>la CPAM (Perrine PALLARES)</a:t>
            </a:r>
          </a:p>
        </p:txBody>
      </p:sp>
      <p:sp>
        <p:nvSpPr>
          <p:cNvPr id="3" name="Sous-titre 2"/>
          <p:cNvSpPr>
            <a:spLocks noGrp="1"/>
          </p:cNvSpPr>
          <p:nvPr>
            <p:ph type="subTitle" idx="1"/>
          </p:nvPr>
        </p:nvSpPr>
        <p:spPr/>
        <p:txBody>
          <a:bodyPr/>
          <a:lstStyle/>
          <a:p>
            <a:r>
              <a:rPr lang="fr-FR" b="1" i="1" dirty="0"/>
              <a:t>Montage de projet MSP : méthodologie, outils, ressources</a:t>
            </a:r>
          </a:p>
        </p:txBody>
      </p:sp>
      <p:sp>
        <p:nvSpPr>
          <p:cNvPr id="4" name="Rectangle 3"/>
          <p:cNvSpPr/>
          <p:nvPr/>
        </p:nvSpPr>
        <p:spPr>
          <a:xfrm>
            <a:off x="4716016" y="5445224"/>
            <a:ext cx="33843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25 janvier 2020 : </a:t>
            </a:r>
            <a:r>
              <a:rPr lang="fr-FR" sz="1600" dirty="0">
                <a:solidFill>
                  <a:schemeClr val="tx1">
                    <a:lumMod val="95000"/>
                    <a:lumOff val="5000"/>
                  </a:schemeClr>
                </a:solidFill>
              </a:rPr>
              <a:t>14h30 – 16h30</a:t>
            </a:r>
          </a:p>
        </p:txBody>
      </p:sp>
    </p:spTree>
    <p:extLst>
      <p:ext uri="{BB962C8B-B14F-4D97-AF65-F5344CB8AC3E}">
        <p14:creationId xmlns:p14="http://schemas.microsoft.com/office/powerpoint/2010/main" val="3237228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47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477634"/>
            <a:ext cx="9144000" cy="1380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187624" y="5733256"/>
            <a:ext cx="6696744"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2. Outils / Ressources</a:t>
            </a:r>
          </a:p>
        </p:txBody>
      </p:sp>
    </p:spTree>
    <p:extLst>
      <p:ext uri="{BB962C8B-B14F-4D97-AF65-F5344CB8AC3E}">
        <p14:creationId xmlns:p14="http://schemas.microsoft.com/office/powerpoint/2010/main" val="221649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BS-ONCORIF\Users\plouboutin\Mes documents\My Pictures\logo_ars[1].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6355"/>
            <a:ext cx="1049222" cy="598349"/>
          </a:xfrm>
          <a:prstGeom prst="rect">
            <a:avLst/>
          </a:prstGeom>
          <a:noFill/>
          <a:ln>
            <a:noFill/>
          </a:ln>
        </p:spPr>
      </p:pic>
      <p:sp>
        <p:nvSpPr>
          <p:cNvPr id="2" name="ZoneTexte 1"/>
          <p:cNvSpPr txBox="1"/>
          <p:nvPr/>
        </p:nvSpPr>
        <p:spPr>
          <a:xfrm>
            <a:off x="611560" y="1124744"/>
            <a:ext cx="7958868" cy="5066937"/>
          </a:xfrm>
          <a:prstGeom prst="rect">
            <a:avLst/>
          </a:prstGeom>
          <a:noFill/>
        </p:spPr>
        <p:txBody>
          <a:bodyPr wrap="square" lIns="80175" tIns="40087" rIns="80175" bIns="40087" rtlCol="0">
            <a:spAutoFit/>
          </a:bodyPr>
          <a:lstStyle/>
          <a:p>
            <a:pPr marL="300655" indent="-300655">
              <a:buFont typeface="Calibri" panose="020F0502020204030204" pitchFamily="34" charset="0"/>
              <a:buChar char="‐"/>
            </a:pPr>
            <a:r>
              <a:rPr lang="fr-FR" dirty="0" err="1"/>
              <a:t>Hackathons</a:t>
            </a:r>
            <a:r>
              <a:rPr lang="fr-FR" dirty="0"/>
              <a:t> de l’installation</a:t>
            </a:r>
          </a:p>
          <a:p>
            <a:pPr marL="300655" indent="-300655">
              <a:buFont typeface="Calibri" panose="020F0502020204030204" pitchFamily="34" charset="0"/>
              <a:buChar char="‐"/>
            </a:pPr>
            <a:r>
              <a:rPr lang="fr-FR" dirty="0"/>
              <a:t>Dispositif Paris Med’</a:t>
            </a:r>
          </a:p>
          <a:p>
            <a:pPr marL="300655" indent="-300655">
              <a:buFont typeface="Calibri" panose="020F0502020204030204" pitchFamily="34" charset="0"/>
              <a:buChar char="‐"/>
            </a:pPr>
            <a:r>
              <a:rPr lang="fr-FR" dirty="0"/>
              <a:t>Aide des mairies</a:t>
            </a:r>
          </a:p>
          <a:p>
            <a:pPr marL="300655" indent="-300655">
              <a:buFont typeface="Calibri" panose="020F0502020204030204" pitchFamily="34" charset="0"/>
              <a:buChar char="‐"/>
            </a:pPr>
            <a:r>
              <a:rPr lang="fr-FR" dirty="0"/>
              <a:t>Aide de la région IDF</a:t>
            </a:r>
          </a:p>
          <a:p>
            <a:pPr marL="300655" indent="-300655">
              <a:buFont typeface="Calibri" panose="020F0502020204030204" pitchFamily="34" charset="0"/>
              <a:buChar char="‐"/>
            </a:pPr>
            <a:r>
              <a:rPr lang="fr-FR" dirty="0"/>
              <a:t>Aide via l’accord ARS-URPS</a:t>
            </a:r>
          </a:p>
          <a:p>
            <a:pPr marL="300655" indent="-300655">
              <a:buFont typeface="Calibri" panose="020F0502020204030204" pitchFamily="34" charset="0"/>
              <a:buChar char="‐"/>
            </a:pPr>
            <a:r>
              <a:rPr lang="fr-FR" dirty="0"/>
              <a:t>Aides de l’ARS : étude de faisabilité (max. 35 000 euros), aide au démarrage (75 000-100 000 euros si ZIP/ZAC), contrat PTMG,</a:t>
            </a:r>
          </a:p>
          <a:p>
            <a:pPr marL="300655" indent="-300655">
              <a:buFont typeface="Calibri" panose="020F0502020204030204" pitchFamily="34" charset="0"/>
              <a:buChar char="‐"/>
            </a:pPr>
            <a:r>
              <a:rPr lang="fr-FR" dirty="0"/>
              <a:t>Adhésion à l’ACI : CPAM-ARS</a:t>
            </a:r>
          </a:p>
          <a:p>
            <a:pPr marL="300655" indent="-300655">
              <a:buFont typeface="Calibri" panose="020F0502020204030204" pitchFamily="34" charset="0"/>
              <a:buChar char="‐"/>
            </a:pPr>
            <a:r>
              <a:rPr lang="fr-FR" dirty="0"/>
              <a:t>Accompagnement </a:t>
            </a:r>
            <a:r>
              <a:rPr lang="fr-FR" dirty="0" err="1"/>
              <a:t>FémasIF</a:t>
            </a:r>
            <a:endParaRPr lang="fr-FR" dirty="0"/>
          </a:p>
          <a:p>
            <a:pPr marL="300655" indent="-300655">
              <a:buFont typeface="Calibri" panose="020F0502020204030204" pitchFamily="34" charset="0"/>
              <a:buChar char="‐"/>
            </a:pPr>
            <a:r>
              <a:rPr lang="fr-FR" dirty="0"/>
              <a:t>Séances de facilitation</a:t>
            </a:r>
          </a:p>
          <a:p>
            <a:pPr marL="300655" indent="-300655">
              <a:buFont typeface="Calibri" panose="020F0502020204030204" pitchFamily="34" charset="0"/>
              <a:buChar char="‐"/>
            </a:pPr>
            <a:r>
              <a:rPr lang="fr-FR" dirty="0"/>
              <a:t>PSI (prêt santé initiative)</a:t>
            </a:r>
          </a:p>
          <a:p>
            <a:pPr marL="300655" indent="-300655">
              <a:buFont typeface="Calibri" panose="020F0502020204030204" pitchFamily="34" charset="0"/>
              <a:buChar char="‐"/>
            </a:pPr>
            <a:r>
              <a:rPr lang="fr-FR" dirty="0"/>
              <a:t>Permanences locales d’aide à l’installation</a:t>
            </a:r>
          </a:p>
          <a:p>
            <a:pPr marL="300655" indent="-300655">
              <a:buFont typeface="Calibri" panose="020F0502020204030204" pitchFamily="34" charset="0"/>
              <a:buChar char="‐"/>
            </a:pPr>
            <a:r>
              <a:rPr lang="fr-FR" dirty="0"/>
              <a:t>Contrats démographiques (CAIM, COSCOM, COTRAM, CSTM)</a:t>
            </a:r>
          </a:p>
          <a:p>
            <a:pPr marL="300655" indent="-300655">
              <a:buFont typeface="Calibri" panose="020F0502020204030204" pitchFamily="34" charset="0"/>
              <a:buChar char="‐"/>
            </a:pPr>
            <a:r>
              <a:rPr lang="fr-FR" dirty="0"/>
              <a:t>Guichet unique</a:t>
            </a:r>
          </a:p>
          <a:p>
            <a:pPr marL="300655" indent="-300655">
              <a:buFont typeface="Calibri" panose="020F0502020204030204" pitchFamily="34" charset="0"/>
              <a:buChar char="‐"/>
            </a:pPr>
            <a:r>
              <a:rPr lang="fr-FR" dirty="0"/>
              <a:t>Assistants médicaux : www.ameli.fr/medecin/actualites/des-assistants-medicaux-pour-retrouver-du-temps-medical</a:t>
            </a:r>
          </a:p>
          <a:p>
            <a:endParaRPr lang="fr-FR" dirty="0"/>
          </a:p>
          <a:p>
            <a:r>
              <a:rPr lang="fr-FR" dirty="0"/>
              <a:t>Sources de données : INSEE, diagnostics sociaux Ville de Paris, ORS IDF</a:t>
            </a:r>
          </a:p>
        </p:txBody>
      </p:sp>
      <p:sp>
        <p:nvSpPr>
          <p:cNvPr id="7" name="Rectangle 6"/>
          <p:cNvSpPr/>
          <p:nvPr/>
        </p:nvSpPr>
        <p:spPr>
          <a:xfrm>
            <a:off x="4702473" y="0"/>
            <a:ext cx="3469927"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Ressources</a:t>
            </a:r>
          </a:p>
        </p:txBody>
      </p:sp>
    </p:spTree>
    <p:extLst>
      <p:ext uri="{BB962C8B-B14F-4D97-AF65-F5344CB8AC3E}">
        <p14:creationId xmlns:p14="http://schemas.microsoft.com/office/powerpoint/2010/main" val="323709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4649096" y="1"/>
            <a:ext cx="3451296" cy="589616"/>
          </a:xfrm>
        </p:spPr>
        <p:txBody>
          <a:bodyPr/>
          <a:lstStyle/>
          <a:p>
            <a:pPr>
              <a:defRPr/>
            </a:pPr>
            <a:r>
              <a:rPr lang="fr-FR" sz="2800" dirty="0"/>
              <a:t>Zonage ARS 2018</a:t>
            </a:r>
          </a:p>
        </p:txBody>
      </p:sp>
      <p:pic>
        <p:nvPicPr>
          <p:cNvPr id="2" name="Picture 2" descr="C:\Users\PALLARES-09916\Desktop\zonage-ars-idf-201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93" y="667389"/>
            <a:ext cx="8219815" cy="605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9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76725" y="3658976"/>
            <a:ext cx="4185532" cy="2704899"/>
          </a:xfrm>
        </p:spPr>
      </p:pic>
      <p:pic>
        <p:nvPicPr>
          <p:cNvPr id="1026" name="Picture 2" descr="E:\DD75\POLE AIDS\AMBULATOIRE\PREMIER RECOURS\INSTALLATION\PARIS MED'\Paris Med_logo\Paris 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
            <a:ext cx="4276725" cy="3771900"/>
          </a:xfrm>
          <a:prstGeom prst="rect">
            <a:avLst/>
          </a:prstGeom>
          <a:noFill/>
          <a:extLst>
            <a:ext uri="{909E8E84-426E-40DD-AFC4-6F175D3DCCD1}">
              <a14:hiddenFill xmlns:a14="http://schemas.microsoft.com/office/drawing/2010/main">
                <a:solidFill>
                  <a:srgbClr val="FFFFFF"/>
                </a:solidFill>
              </a14:hiddenFill>
            </a:ext>
          </a:extLst>
        </p:spPr>
      </p:pic>
      <p:pic>
        <p:nvPicPr>
          <p:cNvPr id="6" name="Espace réservé du contenu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766985"/>
            <a:ext cx="3559944" cy="2669958"/>
          </a:xfrm>
          <a:prstGeom prst="rect">
            <a:avLst/>
          </a:prstGeom>
        </p:spPr>
      </p:pic>
      <p:pic>
        <p:nvPicPr>
          <p:cNvPr id="7" name="Image 6" descr="\\SBS-ONCORIF\Users\plouboutin\Mes documents\My Pictures\logo_ars[1].jpg"/>
          <p:cNvPicPr/>
          <p:nvPr/>
        </p:nvPicPr>
        <p:blipFill>
          <a:blip r:embed="rId5">
            <a:extLst>
              <a:ext uri="{28A0092B-C50C-407E-A947-70E740481C1C}">
                <a14:useLocalDpi xmlns:a14="http://schemas.microsoft.com/office/drawing/2010/main" val="0"/>
              </a:ext>
            </a:extLst>
          </a:blip>
          <a:srcRect/>
          <a:stretch>
            <a:fillRect/>
          </a:stretch>
        </p:blipFill>
        <p:spPr bwMode="auto">
          <a:xfrm>
            <a:off x="539552" y="5229200"/>
            <a:ext cx="2088232" cy="1246421"/>
          </a:xfrm>
          <a:prstGeom prst="rect">
            <a:avLst/>
          </a:prstGeom>
          <a:noFill/>
          <a:ln>
            <a:noFill/>
          </a:ln>
        </p:spPr>
      </p:pic>
      <p:sp>
        <p:nvSpPr>
          <p:cNvPr id="5" name="Rectangle 4"/>
          <p:cNvSpPr/>
          <p:nvPr/>
        </p:nvSpPr>
        <p:spPr>
          <a:xfrm>
            <a:off x="4716016" y="1813"/>
            <a:ext cx="3415928" cy="546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err="1"/>
              <a:t>Hackathons</a:t>
            </a:r>
            <a:endParaRPr lang="fr-FR" sz="2400" b="1" dirty="0"/>
          </a:p>
        </p:txBody>
      </p:sp>
      <p:sp>
        <p:nvSpPr>
          <p:cNvPr id="8" name="Rectangle 7"/>
          <p:cNvSpPr/>
          <p:nvPr/>
        </p:nvSpPr>
        <p:spPr>
          <a:xfrm>
            <a:off x="4276725" y="3212976"/>
            <a:ext cx="418370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PAVILLON DE L’ARSENAL</a:t>
            </a:r>
          </a:p>
        </p:txBody>
      </p:sp>
      <p:pic>
        <p:nvPicPr>
          <p:cNvPr id="9" name="Espace réservé du contenu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458" y="3861048"/>
            <a:ext cx="2845514" cy="1151756"/>
          </a:xfrm>
          <a:prstGeom prst="rect">
            <a:avLst/>
          </a:prstGeom>
        </p:spPr>
      </p:pic>
    </p:spTree>
    <p:extLst>
      <p:ext uri="{BB962C8B-B14F-4D97-AF65-F5344CB8AC3E}">
        <p14:creationId xmlns:p14="http://schemas.microsoft.com/office/powerpoint/2010/main" val="43500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44008" y="0"/>
            <a:ext cx="345638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259632" y="0"/>
            <a:ext cx="7488832" cy="6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Préparation du dossier de demande d’étude de faisabilité</a:t>
            </a:r>
          </a:p>
        </p:txBody>
      </p:sp>
      <p:pic>
        <p:nvPicPr>
          <p:cNvPr id="9" name="Image 8" descr="\\SBS-ONCORIF\Users\plouboutin\Mes documents\My Pictures\logo_ars[1].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89055"/>
            <a:ext cx="1049222" cy="598349"/>
          </a:xfrm>
          <a:prstGeom prst="rect">
            <a:avLst/>
          </a:prstGeom>
          <a:noFill/>
          <a:ln>
            <a:noFill/>
          </a:ln>
        </p:spPr>
      </p:pic>
      <p:sp>
        <p:nvSpPr>
          <p:cNvPr id="2" name="Rectangle 1"/>
          <p:cNvSpPr/>
          <p:nvPr/>
        </p:nvSpPr>
        <p:spPr>
          <a:xfrm>
            <a:off x="133586" y="4884861"/>
            <a:ext cx="8830902" cy="17844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Maximum : 35 000 €</a:t>
            </a:r>
          </a:p>
          <a:p>
            <a:pPr marL="285750" indent="-285750" algn="ctr">
              <a:buFont typeface="Wingdings" panose="05000000000000000000" pitchFamily="2" charset="2"/>
              <a:buChar char="q"/>
            </a:pPr>
            <a:r>
              <a:rPr lang="fr-FR" dirty="0"/>
              <a:t>Étude architecturale</a:t>
            </a:r>
          </a:p>
          <a:p>
            <a:pPr marL="285750" indent="-285750" algn="ctr">
              <a:buFont typeface="Wingdings" panose="05000000000000000000" pitchFamily="2" charset="2"/>
              <a:buChar char="q"/>
            </a:pPr>
            <a:r>
              <a:rPr lang="fr-FR" dirty="0"/>
              <a:t>Statut juridique</a:t>
            </a:r>
          </a:p>
          <a:p>
            <a:pPr marL="285750" indent="-285750" algn="ctr">
              <a:buFont typeface="Wingdings" panose="05000000000000000000" pitchFamily="2" charset="2"/>
              <a:buChar char="q"/>
            </a:pPr>
            <a:r>
              <a:rPr lang="fr-FR" dirty="0"/>
              <a:t>Modèle économique/business plan</a:t>
            </a:r>
          </a:p>
          <a:p>
            <a:pPr marL="285750" indent="-285750" algn="ctr">
              <a:buFont typeface="Wingdings" panose="05000000000000000000" pitchFamily="2" charset="2"/>
              <a:buChar char="q"/>
            </a:pPr>
            <a:r>
              <a:rPr lang="fr-FR" dirty="0"/>
              <a:t>Ingénierie de projet, dynamique d’équipe</a:t>
            </a:r>
          </a:p>
        </p:txBody>
      </p:sp>
      <p:sp>
        <p:nvSpPr>
          <p:cNvPr id="3" name="Rectangle 2"/>
          <p:cNvSpPr/>
          <p:nvPr/>
        </p:nvSpPr>
        <p:spPr>
          <a:xfrm>
            <a:off x="4427984" y="703056"/>
            <a:ext cx="4536505"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Future MSP </a:t>
            </a:r>
            <a:r>
              <a:rPr lang="fr-FR" sz="2400" b="1" dirty="0" err="1"/>
              <a:t>Chevaleret</a:t>
            </a:r>
            <a:r>
              <a:rPr lang="fr-FR" sz="2400" b="1" dirty="0"/>
              <a:t> – 13</a:t>
            </a:r>
            <a:r>
              <a:rPr lang="fr-FR" sz="2400" b="1" baseline="30000" dirty="0"/>
              <a:t>e</a:t>
            </a:r>
            <a:r>
              <a:rPr lang="fr-FR" sz="2400" b="1" dirty="0"/>
              <a:t> </a:t>
            </a:r>
          </a:p>
        </p:txBody>
      </p:sp>
      <p:sp>
        <p:nvSpPr>
          <p:cNvPr id="10" name="Rectangle 9"/>
          <p:cNvSpPr/>
          <p:nvPr/>
        </p:nvSpPr>
        <p:spPr>
          <a:xfrm>
            <a:off x="133586" y="3914153"/>
            <a:ext cx="4294398" cy="96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r>
              <a:rPr lang="fr-FR" sz="2400" b="1" dirty="0"/>
              <a:t>MSP des 2 Portes – 10</a:t>
            </a:r>
            <a:r>
              <a:rPr lang="fr-FR" sz="2400" b="1" baseline="30000" dirty="0"/>
              <a:t>e</a:t>
            </a:r>
            <a:r>
              <a:rPr lang="fr-FR" sz="2400" b="1" dirty="0"/>
              <a:t> </a:t>
            </a:r>
          </a:p>
        </p:txBody>
      </p:sp>
    </p:spTree>
    <p:extLst>
      <p:ext uri="{BB962C8B-B14F-4D97-AF65-F5344CB8AC3E}">
        <p14:creationId xmlns:p14="http://schemas.microsoft.com/office/powerpoint/2010/main" val="110911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4649096" y="1"/>
            <a:ext cx="3523304" cy="589616"/>
          </a:xfrm>
        </p:spPr>
        <p:txBody>
          <a:bodyPr/>
          <a:lstStyle/>
          <a:p>
            <a:pPr>
              <a:defRPr/>
            </a:pPr>
            <a:r>
              <a:rPr lang="fr-FR" sz="1800" dirty="0"/>
              <a:t>Restitution étude de faisabilité</a:t>
            </a:r>
          </a:p>
        </p:txBody>
      </p:sp>
      <p:pic>
        <p:nvPicPr>
          <p:cNvPr id="6" name="Image 5" descr="\\SBS-ONCORIF\Users\plouboutin\Mes documents\My Pictures\logo_ars[1].jpg"/>
          <p:cNvPicPr/>
          <p:nvPr/>
        </p:nvPicPr>
        <p:blipFill>
          <a:blip r:embed="rId2">
            <a:extLst>
              <a:ext uri="{28A0092B-C50C-407E-A947-70E740481C1C}">
                <a14:useLocalDpi xmlns:a14="http://schemas.microsoft.com/office/drawing/2010/main" val="0"/>
              </a:ext>
            </a:extLst>
          </a:blip>
          <a:srcRect/>
          <a:stretch>
            <a:fillRect/>
          </a:stretch>
        </p:blipFill>
        <p:spPr bwMode="auto">
          <a:xfrm>
            <a:off x="1049222" y="476672"/>
            <a:ext cx="1049222" cy="598349"/>
          </a:xfrm>
          <a:prstGeom prst="rect">
            <a:avLst/>
          </a:prstGeom>
          <a:noFill/>
          <a:ln>
            <a:noFill/>
          </a:ln>
        </p:spPr>
      </p:pic>
      <p:sp>
        <p:nvSpPr>
          <p:cNvPr id="2" name="Rectangle 1"/>
          <p:cNvSpPr/>
          <p:nvPr/>
        </p:nvSpPr>
        <p:spPr>
          <a:xfrm>
            <a:off x="683568" y="1075021"/>
            <a:ext cx="4824536" cy="553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MSP La Grange aux Belles – Paris 10</a:t>
            </a:r>
            <a:r>
              <a:rPr lang="fr-FR" sz="1600" b="1" baseline="30000" dirty="0"/>
              <a:t>e</a:t>
            </a:r>
            <a:r>
              <a:rPr lang="fr-FR" sz="1600" b="1" dirty="0"/>
              <a:t> </a:t>
            </a:r>
          </a:p>
        </p:txBody>
      </p:sp>
      <p:sp>
        <p:nvSpPr>
          <p:cNvPr id="9" name="Rectangle 8"/>
          <p:cNvSpPr/>
          <p:nvPr/>
        </p:nvSpPr>
        <p:spPr>
          <a:xfrm>
            <a:off x="4716016" y="4077072"/>
            <a:ext cx="32403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MSP </a:t>
            </a:r>
            <a:r>
              <a:rPr lang="fr-FR" sz="1600" b="1" dirty="0" err="1"/>
              <a:t>Barrier</a:t>
            </a:r>
            <a:r>
              <a:rPr lang="fr-FR" sz="1600" b="1" dirty="0"/>
              <a:t> – Paris 12</a:t>
            </a:r>
            <a:r>
              <a:rPr lang="fr-FR" sz="1600" b="1" baseline="30000" dirty="0"/>
              <a:t>e</a:t>
            </a:r>
            <a:r>
              <a:rPr lang="fr-FR" sz="1600" b="1" dirty="0"/>
              <a:t> </a:t>
            </a:r>
          </a:p>
        </p:txBody>
      </p:sp>
      <p:sp>
        <p:nvSpPr>
          <p:cNvPr id="11" name="Rectangle 10"/>
          <p:cNvSpPr/>
          <p:nvPr/>
        </p:nvSpPr>
        <p:spPr>
          <a:xfrm>
            <a:off x="555964" y="4013189"/>
            <a:ext cx="37280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MSP Alésia-Denfert – Paris 14</a:t>
            </a:r>
            <a:r>
              <a:rPr lang="fr-FR" sz="1600" b="1" baseline="30000" dirty="0"/>
              <a:t>e</a:t>
            </a:r>
            <a:r>
              <a:rPr lang="fr-FR" sz="1600" b="1" dirty="0"/>
              <a:t> </a:t>
            </a:r>
          </a:p>
        </p:txBody>
      </p:sp>
      <p:sp>
        <p:nvSpPr>
          <p:cNvPr id="14" name="Rectangle 13"/>
          <p:cNvSpPr/>
          <p:nvPr/>
        </p:nvSpPr>
        <p:spPr>
          <a:xfrm>
            <a:off x="5628768" y="1075021"/>
            <a:ext cx="2983761" cy="733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MSP Mary Jacobi – Paris 16</a:t>
            </a:r>
            <a:r>
              <a:rPr lang="fr-FR" sz="1600" b="1" baseline="30000" dirty="0"/>
              <a:t>e</a:t>
            </a:r>
            <a:r>
              <a:rPr lang="fr-FR" sz="1600" b="1" dirty="0"/>
              <a:t> </a:t>
            </a:r>
          </a:p>
        </p:txBody>
      </p:sp>
    </p:spTree>
    <p:extLst>
      <p:ext uri="{BB962C8B-B14F-4D97-AF65-F5344CB8AC3E}">
        <p14:creationId xmlns:p14="http://schemas.microsoft.com/office/powerpoint/2010/main" val="395902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80419" y="1196751"/>
            <a:ext cx="8383163" cy="5360805"/>
          </a:xfrm>
        </p:spPr>
        <p:txBody>
          <a:bodyPr>
            <a:normAutofit/>
          </a:bodyPr>
          <a:lstStyle/>
          <a:p>
            <a:r>
              <a:rPr lang="fr-FR" b="1" dirty="0"/>
              <a:t>Maximum 75 000 € </a:t>
            </a:r>
            <a:r>
              <a:rPr lang="fr-FR" dirty="0"/>
              <a:t>(100 000 € en ZIP et ZAC)</a:t>
            </a:r>
          </a:p>
          <a:p>
            <a:r>
              <a:rPr lang="fr-FR" dirty="0"/>
              <a:t>Dédiée exclusivement à des équipements visant à favoriser le travail </a:t>
            </a:r>
            <a:r>
              <a:rPr lang="fr-FR" dirty="0" err="1"/>
              <a:t>pluriprofessionnel</a:t>
            </a:r>
            <a:r>
              <a:rPr lang="fr-FR" dirty="0"/>
              <a:t> :</a:t>
            </a:r>
          </a:p>
          <a:p>
            <a:pPr lvl="1">
              <a:buFont typeface="Wingdings" panose="05000000000000000000" pitchFamily="2" charset="2"/>
              <a:buChar char="ü"/>
            </a:pPr>
            <a:r>
              <a:rPr lang="fr-FR" dirty="0"/>
              <a:t>logiciel partagé labellisé ASIP 2 pour MSP</a:t>
            </a:r>
          </a:p>
          <a:p>
            <a:pPr lvl="1">
              <a:buFont typeface="Wingdings" panose="05000000000000000000" pitchFamily="2" charset="2"/>
              <a:buChar char="ü"/>
            </a:pPr>
            <a:r>
              <a:rPr lang="fr-FR" dirty="0"/>
              <a:t>table et chaises pour salle de réunion</a:t>
            </a:r>
          </a:p>
          <a:p>
            <a:pPr lvl="1">
              <a:buFont typeface="Wingdings" panose="05000000000000000000" pitchFamily="2" charset="2"/>
              <a:buChar char="ü"/>
            </a:pPr>
            <a:r>
              <a:rPr lang="fr-FR" dirty="0"/>
              <a:t>Projecteur</a:t>
            </a:r>
          </a:p>
          <a:p>
            <a:pPr lvl="1">
              <a:buFont typeface="Wingdings" panose="05000000000000000000" pitchFamily="2" charset="2"/>
              <a:buChar char="ü"/>
            </a:pPr>
            <a:r>
              <a:rPr lang="fr-FR" dirty="0"/>
              <a:t>équipement pour secrétariat partagé</a:t>
            </a:r>
          </a:p>
          <a:p>
            <a:pPr lvl="1">
              <a:buFont typeface="Wingdings" panose="05000000000000000000" pitchFamily="2" charset="2"/>
              <a:buChar char="ü"/>
            </a:pPr>
            <a:r>
              <a:rPr lang="fr-FR" dirty="0"/>
              <a:t>une partie de la coordination de la 1</a:t>
            </a:r>
            <a:r>
              <a:rPr lang="fr-FR" baseline="30000" dirty="0"/>
              <a:t>ère</a:t>
            </a:r>
            <a:r>
              <a:rPr lang="fr-FR" dirty="0"/>
              <a:t> année</a:t>
            </a:r>
          </a:p>
          <a:p>
            <a:pPr lvl="1">
              <a:buFont typeface="Wingdings" panose="05000000000000000000" pitchFamily="2" charset="2"/>
              <a:buChar char="ü"/>
            </a:pPr>
            <a:r>
              <a:rPr lang="fr-FR" dirty="0"/>
              <a:t>matériel spécifique partagé par plusieurs professions si détaillé dans le projet de santé</a:t>
            </a:r>
          </a:p>
          <a:p>
            <a:pPr marL="68580" indent="0">
              <a:buNone/>
            </a:pPr>
            <a:r>
              <a:rPr lang="fr-FR" dirty="0">
                <a:solidFill>
                  <a:srgbClr val="FF0000"/>
                </a:solidFill>
              </a:rPr>
              <a:t>ATTENTION ! pas de micro-ondes ni autre électro-ménager même si activités relatives à la nutrition !!!!</a:t>
            </a:r>
          </a:p>
        </p:txBody>
      </p:sp>
      <p:sp>
        <p:nvSpPr>
          <p:cNvPr id="4" name="Rectangle 3"/>
          <p:cNvSpPr/>
          <p:nvPr/>
        </p:nvSpPr>
        <p:spPr>
          <a:xfrm>
            <a:off x="4716016" y="0"/>
            <a:ext cx="338437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Aide au démarrage</a:t>
            </a:r>
          </a:p>
        </p:txBody>
      </p:sp>
      <p:pic>
        <p:nvPicPr>
          <p:cNvPr id="5" name="Image 4" descr="\\SBS-ONCORIF\Users\plouboutin\Mes documents\My Pictures\logo_ars[1].jpg"/>
          <p:cNvPicPr/>
          <p:nvPr/>
        </p:nvPicPr>
        <p:blipFill>
          <a:blip r:embed="rId2">
            <a:extLst>
              <a:ext uri="{28A0092B-C50C-407E-A947-70E740481C1C}">
                <a14:useLocalDpi xmlns:a14="http://schemas.microsoft.com/office/drawing/2010/main" val="0"/>
              </a:ext>
            </a:extLst>
          </a:blip>
          <a:srcRect/>
          <a:stretch>
            <a:fillRect/>
          </a:stretch>
        </p:blipFill>
        <p:spPr bwMode="auto">
          <a:xfrm>
            <a:off x="17600" y="0"/>
            <a:ext cx="1674080" cy="1052736"/>
          </a:xfrm>
          <a:prstGeom prst="rect">
            <a:avLst/>
          </a:prstGeom>
          <a:noFill/>
          <a:ln>
            <a:noFill/>
          </a:ln>
        </p:spPr>
      </p:pic>
    </p:spTree>
    <p:extLst>
      <p:ext uri="{BB962C8B-B14F-4D97-AF65-F5344CB8AC3E}">
        <p14:creationId xmlns:p14="http://schemas.microsoft.com/office/powerpoint/2010/main" val="82155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594B0D71-D0EC-4534-B647-AA8B287AAF65}" type="slidenum">
              <a:rPr lang="fr-FR" smtClean="0"/>
              <a:pPr>
                <a:defRPr/>
              </a:pPr>
              <a:t>17</a:t>
            </a:fld>
            <a:endParaRPr lang="fr-FR"/>
          </a:p>
        </p:txBody>
      </p:sp>
      <p:sp>
        <p:nvSpPr>
          <p:cNvPr id="4" name="Titre 3"/>
          <p:cNvSpPr>
            <a:spLocks noGrp="1"/>
          </p:cNvSpPr>
          <p:nvPr>
            <p:ph type="title"/>
          </p:nvPr>
        </p:nvSpPr>
        <p:spPr>
          <a:xfrm>
            <a:off x="1310169" y="1"/>
            <a:ext cx="7371738" cy="874510"/>
          </a:xfrm>
          <a:solidFill>
            <a:schemeClr val="accent4">
              <a:lumMod val="50000"/>
            </a:schemeClr>
          </a:solidFill>
        </p:spPr>
        <p:txBody>
          <a:bodyPr/>
          <a:lstStyle/>
          <a:p>
            <a:r>
              <a:rPr lang="fr-FR" dirty="0"/>
              <a:t>ACI : présentation, conditions adhésion</a:t>
            </a:r>
          </a:p>
        </p:txBody>
      </p:sp>
      <p:sp>
        <p:nvSpPr>
          <p:cNvPr id="2" name="ZoneTexte 1"/>
          <p:cNvSpPr txBox="1"/>
          <p:nvPr/>
        </p:nvSpPr>
        <p:spPr>
          <a:xfrm>
            <a:off x="179512" y="932544"/>
            <a:ext cx="8856984" cy="5851767"/>
          </a:xfrm>
          <a:prstGeom prst="rect">
            <a:avLst/>
          </a:prstGeom>
          <a:solidFill>
            <a:schemeClr val="bg1"/>
          </a:solidFill>
        </p:spPr>
        <p:txBody>
          <a:bodyPr wrap="square" lIns="80175" tIns="40087" rIns="80175" bIns="40087" rtlCol="0">
            <a:spAutoFit/>
          </a:bodyPr>
          <a:lstStyle/>
          <a:p>
            <a:pPr marL="250546" indent="-250546" algn="just">
              <a:buFont typeface="Wingdings" panose="05000000000000000000" pitchFamily="2" charset="2"/>
              <a:buChar char="q"/>
              <a:defRPr/>
            </a:pPr>
            <a:r>
              <a:rPr lang="fr-FR" sz="1400" b="1" dirty="0"/>
              <a:t>Rémunération pérenne des MSP : l’Accord Conventionnel Interprofessionnel (ACI) du 20 avril 2017</a:t>
            </a:r>
          </a:p>
          <a:p>
            <a:pPr lvl="0" algn="just">
              <a:defRPr/>
            </a:pPr>
            <a:endParaRPr lang="fr-FR" sz="1100" dirty="0"/>
          </a:p>
          <a:p>
            <a:pPr lvl="0" algn="just">
              <a:defRPr/>
            </a:pPr>
            <a:r>
              <a:rPr lang="fr-FR" sz="1400" dirty="0"/>
              <a:t>Les MSP peuvent bénéficier d’une rémunération spécifique dans le cadre de l’ACI : il s’agit d’une rémunération collective et forfaitaire obtenue en contrepartie du développement d’un </a:t>
            </a:r>
            <a:r>
              <a:rPr lang="fr-FR" sz="1400" b="1" dirty="0"/>
              <a:t>projet de santé favorisant la prise en charge coordonnée des patients et l’optimisation du parcours de soins</a:t>
            </a:r>
            <a:r>
              <a:rPr lang="fr-FR" sz="1400" dirty="0"/>
              <a:t>.</a:t>
            </a:r>
          </a:p>
          <a:p>
            <a:pPr lvl="0" algn="just">
              <a:defRPr/>
            </a:pPr>
            <a:endParaRPr lang="fr-FR" sz="1400" dirty="0"/>
          </a:p>
          <a:p>
            <a:pPr algn="just">
              <a:defRPr/>
            </a:pPr>
            <a:r>
              <a:rPr lang="fr-FR" sz="1400" dirty="0">
                <a:sym typeface="Wingdings" panose="05000000000000000000" pitchFamily="2" charset="2"/>
              </a:rPr>
              <a:t></a:t>
            </a:r>
            <a:r>
              <a:rPr lang="fr-FR" sz="1400" dirty="0"/>
              <a:t> La structure s’engage sur </a:t>
            </a:r>
            <a:r>
              <a:rPr lang="fr-FR" sz="1400" b="1" dirty="0"/>
              <a:t>trois axes </a:t>
            </a:r>
            <a:r>
              <a:rPr lang="fr-FR" sz="1400" dirty="0"/>
              <a:t>en signant un contrat d’adhésion à l’ACI tripartite (MSP-ARS-CPAM) :</a:t>
            </a:r>
          </a:p>
          <a:p>
            <a:pPr lvl="0" algn="just">
              <a:defRPr/>
            </a:pPr>
            <a:endParaRPr lang="fr-FR" sz="1400" dirty="0"/>
          </a:p>
          <a:p>
            <a:pPr marL="601309" lvl="1" algn="just">
              <a:buFont typeface="Wingdings" panose="05000000000000000000" pitchFamily="2" charset="2"/>
              <a:buChar char="Ø"/>
              <a:defRPr/>
            </a:pPr>
            <a:r>
              <a:rPr lang="fr-FR" sz="1400" dirty="0"/>
              <a:t> </a:t>
            </a:r>
            <a:r>
              <a:rPr lang="fr-FR" sz="1400" b="1" dirty="0"/>
              <a:t>accès aux soins </a:t>
            </a:r>
            <a:r>
              <a:rPr lang="fr-FR" sz="1400" dirty="0"/>
              <a:t>(amplitude horaires, soins non programmés), </a:t>
            </a:r>
          </a:p>
          <a:p>
            <a:pPr marL="601309" lvl="1" algn="just">
              <a:buFont typeface="Wingdings" panose="05000000000000000000" pitchFamily="2" charset="2"/>
              <a:buChar char="Ø"/>
              <a:defRPr/>
            </a:pPr>
            <a:r>
              <a:rPr lang="fr-FR" sz="1400" dirty="0"/>
              <a:t> </a:t>
            </a:r>
            <a:r>
              <a:rPr lang="fr-FR" sz="1400" b="1" dirty="0"/>
              <a:t>travail en équipe </a:t>
            </a:r>
            <a:r>
              <a:rPr lang="fr-FR" sz="1400" dirty="0"/>
              <a:t>(fonction de coordination, concertation pluriprofessionnelle, protocoles pluriprofessionnels, accueil de stagiaires), </a:t>
            </a:r>
          </a:p>
          <a:p>
            <a:pPr marL="601309" lvl="1" algn="just">
              <a:buFont typeface="Wingdings" panose="05000000000000000000" pitchFamily="2" charset="2"/>
              <a:buChar char="Ø"/>
              <a:defRPr/>
            </a:pPr>
            <a:r>
              <a:rPr lang="fr-FR" sz="1400" dirty="0"/>
              <a:t> utilisation d’un </a:t>
            </a:r>
            <a:r>
              <a:rPr lang="fr-FR" sz="1400" b="1" dirty="0"/>
              <a:t>système d’information partagé </a:t>
            </a:r>
            <a:r>
              <a:rPr lang="fr-FR" sz="1400" dirty="0"/>
              <a:t>pour faciliter les échanges et la gestion partagée des dossiers patients. </a:t>
            </a:r>
          </a:p>
          <a:p>
            <a:pPr marL="0" lvl="1" algn="just">
              <a:defRPr/>
            </a:pPr>
            <a:endParaRPr lang="fr-FR" sz="1400" dirty="0"/>
          </a:p>
          <a:p>
            <a:pPr marL="150327" lvl="1" indent="-150327" algn="just">
              <a:buFont typeface="Wingdings"/>
              <a:buChar char="à"/>
              <a:defRPr/>
            </a:pPr>
            <a:r>
              <a:rPr lang="fr-FR" sz="1400" dirty="0"/>
              <a:t>Versement de la rémunération à la structure constituée en </a:t>
            </a:r>
            <a:r>
              <a:rPr lang="fr-FR" sz="1400" b="1" dirty="0"/>
              <a:t>SISA</a:t>
            </a:r>
            <a:r>
              <a:rPr lang="fr-FR" sz="1400" dirty="0"/>
              <a:t> (Société Interprofessionnelle de Soins Ambulatoires) et non à chaque professionnel de santé associé.</a:t>
            </a:r>
          </a:p>
          <a:p>
            <a:pPr marL="0" lvl="1" algn="just">
              <a:defRPr/>
            </a:pPr>
            <a:endParaRPr lang="fr-FR" sz="1400" dirty="0"/>
          </a:p>
          <a:p>
            <a:pPr marL="250546" lvl="1" indent="-250546" algn="just">
              <a:buFont typeface="Wingdings"/>
              <a:buChar char="F"/>
              <a:defRPr/>
            </a:pPr>
            <a:r>
              <a:rPr lang="fr-FR" sz="1400" i="1" dirty="0"/>
              <a:t>Rémunération annuelle moyenne par MSP en 2018 (calculée au niveau national) : 63 500 euros.</a:t>
            </a:r>
          </a:p>
          <a:p>
            <a:pPr marL="0" lvl="1" algn="just">
              <a:defRPr/>
            </a:pPr>
            <a:endParaRPr lang="fr-FR" sz="1400" dirty="0"/>
          </a:p>
          <a:p>
            <a:pPr marL="0" lvl="1" algn="just">
              <a:defRPr/>
            </a:pPr>
            <a:r>
              <a:rPr lang="fr-FR" sz="1400" dirty="0">
                <a:sym typeface="Wingdings" panose="05000000000000000000" pitchFamily="2" charset="2"/>
              </a:rPr>
              <a:t> </a:t>
            </a:r>
            <a:r>
              <a:rPr lang="fr-FR" sz="1400" dirty="0"/>
              <a:t>La rémunération forfaitaire ACI est indépendante : </a:t>
            </a:r>
          </a:p>
          <a:p>
            <a:pPr marL="250546" lvl="1" indent="-250546" algn="just">
              <a:buFont typeface="Arial" panose="020B0604020202020204" pitchFamily="34" charset="0"/>
              <a:buChar char="•"/>
              <a:defRPr/>
            </a:pPr>
            <a:r>
              <a:rPr lang="fr-FR" sz="1400" dirty="0"/>
              <a:t>de la ROSP pour les médecins libéraux,</a:t>
            </a:r>
          </a:p>
          <a:p>
            <a:pPr marL="250546" lvl="1" indent="-250546" algn="just">
              <a:buFont typeface="Arial" panose="020B0604020202020204" pitchFamily="34" charset="0"/>
              <a:buChar char="•"/>
              <a:defRPr/>
            </a:pPr>
            <a:r>
              <a:rPr lang="fr-FR" sz="1400" dirty="0"/>
              <a:t>et de la rémunération liée au paiement à l’acte.</a:t>
            </a:r>
          </a:p>
          <a:p>
            <a:pPr marL="0" lvl="1" algn="just">
              <a:defRPr/>
            </a:pPr>
            <a:endParaRPr lang="fr-FR" sz="1400" dirty="0"/>
          </a:p>
          <a:p>
            <a:r>
              <a:rPr lang="fr-FR" sz="1400" dirty="0">
                <a:sym typeface="Wingdings" panose="05000000000000000000" pitchFamily="2" charset="2"/>
              </a:rPr>
              <a:t> Évaluation annuelle : vérification de l’atteinte des indicateurs par l’Assurance Maladie en lien avec l’ARS.</a:t>
            </a:r>
            <a:endParaRPr lang="fr-FR" sz="1400" dirty="0"/>
          </a:p>
        </p:txBody>
      </p:sp>
    </p:spTree>
    <p:extLst>
      <p:ext uri="{BB962C8B-B14F-4D97-AF65-F5344CB8AC3E}">
        <p14:creationId xmlns:p14="http://schemas.microsoft.com/office/powerpoint/2010/main" val="4001609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6016" y="0"/>
            <a:ext cx="345638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4716016" y="0"/>
            <a:ext cx="3456384" cy="548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Adhésion à l’ACI</a:t>
            </a:r>
          </a:p>
        </p:txBody>
      </p:sp>
      <p:sp>
        <p:nvSpPr>
          <p:cNvPr id="7" name="Rectangle 6"/>
          <p:cNvSpPr/>
          <p:nvPr/>
        </p:nvSpPr>
        <p:spPr>
          <a:xfrm>
            <a:off x="694868" y="2708920"/>
            <a:ext cx="3717339"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MSP Alésia-Denfert 14</a:t>
            </a:r>
            <a:r>
              <a:rPr lang="fr-FR" b="1" baseline="30000" dirty="0"/>
              <a:t>e</a:t>
            </a:r>
            <a:r>
              <a:rPr lang="fr-FR" b="1" dirty="0"/>
              <a:t> </a:t>
            </a:r>
          </a:p>
        </p:txBody>
      </p:sp>
      <p:sp>
        <p:nvSpPr>
          <p:cNvPr id="8" name="Rectangle 7"/>
          <p:cNvSpPr/>
          <p:nvPr/>
        </p:nvSpPr>
        <p:spPr>
          <a:xfrm>
            <a:off x="745526" y="5974328"/>
            <a:ext cx="3275277" cy="334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MSP Michelet 19</a:t>
            </a:r>
            <a:r>
              <a:rPr lang="fr-FR" b="1" baseline="30000" dirty="0"/>
              <a:t>e</a:t>
            </a:r>
            <a:r>
              <a:rPr lang="fr-FR" b="1" dirty="0"/>
              <a:t> </a:t>
            </a:r>
          </a:p>
        </p:txBody>
      </p:sp>
      <p:sp>
        <p:nvSpPr>
          <p:cNvPr id="9" name="Rectangle 8"/>
          <p:cNvSpPr/>
          <p:nvPr/>
        </p:nvSpPr>
        <p:spPr>
          <a:xfrm>
            <a:off x="4412208" y="5974328"/>
            <a:ext cx="4064000" cy="334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Pôle de santé </a:t>
            </a:r>
            <a:r>
              <a:rPr lang="fr-FR" b="1" dirty="0" err="1"/>
              <a:t>Villaumed</a:t>
            </a:r>
            <a:r>
              <a:rPr lang="fr-FR" b="1" dirty="0"/>
              <a:t> 19</a:t>
            </a:r>
            <a:r>
              <a:rPr lang="fr-FR" b="1" baseline="30000" dirty="0"/>
              <a:t>e</a:t>
            </a:r>
            <a:r>
              <a:rPr lang="fr-FR" b="1" dirty="0"/>
              <a:t> </a:t>
            </a:r>
          </a:p>
        </p:txBody>
      </p:sp>
    </p:spTree>
    <p:extLst>
      <p:ext uri="{BB962C8B-B14F-4D97-AF65-F5344CB8AC3E}">
        <p14:creationId xmlns:p14="http://schemas.microsoft.com/office/powerpoint/2010/main" val="2642678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4649096" y="1"/>
            <a:ext cx="3523304" cy="589616"/>
          </a:xfrm>
        </p:spPr>
        <p:txBody>
          <a:bodyPr/>
          <a:lstStyle/>
          <a:p>
            <a:pPr algn="ctr">
              <a:defRPr/>
            </a:pPr>
            <a:r>
              <a:rPr lang="fr-FR" sz="2000" b="1" dirty="0"/>
              <a:t>Contrat de PTMG</a:t>
            </a:r>
          </a:p>
        </p:txBody>
      </p:sp>
      <p:pic>
        <p:nvPicPr>
          <p:cNvPr id="4" name="Image 3" descr="\\SBS-ONCORIF\Users\plouboutin\Mes documents\My Pictures\logo_ars[1].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89055"/>
            <a:ext cx="1049222" cy="598349"/>
          </a:xfrm>
          <a:prstGeom prst="rect">
            <a:avLst/>
          </a:prstGeom>
          <a:noFill/>
          <a:ln>
            <a:noFill/>
          </a:ln>
        </p:spPr>
      </p:pic>
      <p:pic>
        <p:nvPicPr>
          <p:cNvPr id="8" name="Espace réservé du conten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684677"/>
            <a:ext cx="8584562" cy="5992471"/>
          </a:xfrm>
        </p:spPr>
      </p:pic>
    </p:spTree>
    <p:extLst>
      <p:ext uri="{BB962C8B-B14F-4D97-AF65-F5344CB8AC3E}">
        <p14:creationId xmlns:p14="http://schemas.microsoft.com/office/powerpoint/2010/main" val="237570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8" y="1484784"/>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7" y="0"/>
            <a:ext cx="5918173" cy="39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Résultat de recherche d'images pour &quot;images gratuites ruche abeill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83198" cy="39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4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4649096" y="1"/>
            <a:ext cx="3523304" cy="589616"/>
          </a:xfrm>
        </p:spPr>
        <p:txBody>
          <a:bodyPr/>
          <a:lstStyle/>
          <a:p>
            <a:pPr>
              <a:defRPr/>
            </a:pPr>
            <a:r>
              <a:rPr lang="fr-FR" sz="1600" dirty="0"/>
              <a:t>Aides conventionnelles médecins</a:t>
            </a:r>
          </a:p>
        </p:txBody>
      </p:sp>
      <p:sp>
        <p:nvSpPr>
          <p:cNvPr id="5" name="ZoneTexte 4"/>
          <p:cNvSpPr txBox="1"/>
          <p:nvPr/>
        </p:nvSpPr>
        <p:spPr>
          <a:xfrm>
            <a:off x="467544" y="620688"/>
            <a:ext cx="8208912" cy="6113378"/>
          </a:xfrm>
          <a:prstGeom prst="rect">
            <a:avLst/>
          </a:prstGeom>
          <a:noFill/>
        </p:spPr>
        <p:txBody>
          <a:bodyPr wrap="square" lIns="80175" tIns="40087" rIns="80175" bIns="40087" rtlCol="0">
            <a:spAutoFit/>
          </a:bodyPr>
          <a:lstStyle/>
          <a:p>
            <a:pPr algn="just"/>
            <a:r>
              <a:rPr lang="fr-FR" sz="1400" dirty="0"/>
              <a:t>La convention médicale prévoit 4 contrats pour lutter contre la désertification médicale. Ces dispositifs proposent des aides à l'installation aux médecins qui souhaitent exercer dans les zones sous-dotées.</a:t>
            </a:r>
          </a:p>
          <a:p>
            <a:pPr algn="just"/>
            <a:endParaRPr lang="fr-FR" sz="1400" dirty="0"/>
          </a:p>
          <a:p>
            <a:pPr marL="300655" indent="-300655" algn="just">
              <a:buFont typeface="Arial" panose="020B0604020202020204" pitchFamily="34" charset="0"/>
              <a:buChar char="•"/>
            </a:pPr>
            <a:r>
              <a:rPr lang="fr-FR" sz="1600" b="1" dirty="0">
                <a:solidFill>
                  <a:srgbClr val="005CA7"/>
                </a:solidFill>
              </a:rPr>
              <a:t>CAIM</a:t>
            </a:r>
            <a:r>
              <a:rPr lang="fr-FR" sz="1600" b="1" dirty="0"/>
              <a:t> </a:t>
            </a:r>
            <a:r>
              <a:rPr lang="fr-FR" sz="1400" dirty="0"/>
              <a:t>(contrat d’aide à l’installation des médecins) : aide forfaitaire de 50 000 € (pour une activité de 4 jours/semaine) versée en deux fois - 50 % dès l’installation en zone fragile + 50 % après 1 an -permettant de faire face aux frais d’investissement liés au début d’activité (locaux, équipements, charges diverses…).</a:t>
            </a:r>
          </a:p>
          <a:p>
            <a:pPr algn="just"/>
            <a:endParaRPr lang="fr-FR" sz="1400" dirty="0"/>
          </a:p>
          <a:p>
            <a:pPr marL="300655" indent="-300655" algn="just">
              <a:buFont typeface="Arial" panose="020B0604020202020204" pitchFamily="34" charset="0"/>
              <a:buChar char="•"/>
            </a:pPr>
            <a:r>
              <a:rPr lang="fr-FR" sz="1600" b="1" dirty="0">
                <a:solidFill>
                  <a:srgbClr val="005CA7"/>
                </a:solidFill>
              </a:rPr>
              <a:t>COSCOM</a:t>
            </a:r>
            <a:r>
              <a:rPr lang="fr-FR" sz="1400" b="1" dirty="0"/>
              <a:t> </a:t>
            </a:r>
            <a:r>
              <a:rPr lang="fr-FR" sz="1400" dirty="0"/>
              <a:t>(contrat de stabilisation et de coordinations des médecins) : aide forfaitaire annuelle de 5 000 €  pour encourager les médecins s’impliquant dans des démarches de prise en charge coordonnée sur un territoire donné, la formation de futurs diplômés au sein des cabinets libéraux et la réalisation d’une partie de leur activité libérale au sein des hôpitaux de proximité.</a:t>
            </a:r>
          </a:p>
          <a:p>
            <a:pPr algn="just"/>
            <a:endParaRPr lang="fr-FR" sz="1400" dirty="0"/>
          </a:p>
          <a:p>
            <a:pPr marL="300655" indent="-300655" algn="just">
              <a:buFont typeface="Arial" panose="020B0604020202020204" pitchFamily="34" charset="0"/>
              <a:buChar char="•"/>
            </a:pPr>
            <a:r>
              <a:rPr lang="fr-FR" sz="1600" b="1" dirty="0">
                <a:solidFill>
                  <a:srgbClr val="005CA7"/>
                </a:solidFill>
              </a:rPr>
              <a:t>COTRAM</a:t>
            </a:r>
            <a:r>
              <a:rPr lang="fr-FR" sz="1400" b="1" dirty="0"/>
              <a:t> </a:t>
            </a:r>
            <a:r>
              <a:rPr lang="fr-FR" sz="1400" dirty="0"/>
              <a:t>(contrat de transition) : aide annuelle (dans la limite de 20 000 €/an) afin de soutenir les médecins qui exercent dans les zones « sous-denses » et préparent leur cessation d’activité en accueillant et accompagnant un médecin nouvellement installé dans leur cabinet.</a:t>
            </a:r>
          </a:p>
          <a:p>
            <a:pPr algn="just"/>
            <a:endParaRPr lang="fr-FR" sz="1400" dirty="0"/>
          </a:p>
          <a:p>
            <a:pPr marL="300655" indent="-300655" algn="just">
              <a:buFont typeface="Arial" panose="020B0604020202020204" pitchFamily="34" charset="0"/>
              <a:buChar char="•"/>
            </a:pPr>
            <a:r>
              <a:rPr lang="fr-FR" sz="1600" b="1" dirty="0">
                <a:solidFill>
                  <a:srgbClr val="005CA7"/>
                </a:solidFill>
              </a:rPr>
              <a:t>CSTM</a:t>
            </a:r>
            <a:r>
              <a:rPr lang="fr-FR" sz="1600" b="1" dirty="0"/>
              <a:t> </a:t>
            </a:r>
            <a:r>
              <a:rPr lang="fr-FR" sz="1400" dirty="0"/>
              <a:t>(contrat de solidarité territoriale médecin) : aide annuelle de 25% des honoraires de l’activité conventionnée clinique et technique réalisée en zones « fragiles » (dans la limite de 50 000 €/an) pour favoriser l’exercice ponctuel de médecins dans les zones sous-denses.</a:t>
            </a:r>
          </a:p>
          <a:p>
            <a:pPr marL="300655" indent="-300655">
              <a:buFont typeface="Arial" panose="020B0604020202020204" pitchFamily="34" charset="0"/>
              <a:buChar char="•"/>
            </a:pPr>
            <a:endParaRPr lang="fr-FR" sz="1400" dirty="0"/>
          </a:p>
          <a:p>
            <a:r>
              <a:rPr lang="fr-FR" sz="1400" u="sng" dirty="0"/>
              <a:t>Site utile : </a:t>
            </a:r>
            <a:r>
              <a:rPr lang="fr-FR" sz="1400" dirty="0"/>
              <a:t>www.ameli.fr/medecin/exercice-liberal/vie-cabinet/aides-financieres/pratique-zones-sous-dotees </a:t>
            </a:r>
          </a:p>
        </p:txBody>
      </p:sp>
    </p:spTree>
    <p:extLst>
      <p:ext uri="{BB962C8B-B14F-4D97-AF65-F5344CB8AC3E}">
        <p14:creationId xmlns:p14="http://schemas.microsoft.com/office/powerpoint/2010/main" val="4064891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4649096" y="1"/>
            <a:ext cx="3523304" cy="589616"/>
          </a:xfrm>
        </p:spPr>
        <p:txBody>
          <a:bodyPr/>
          <a:lstStyle/>
          <a:p>
            <a:pPr algn="ctr">
              <a:defRPr/>
            </a:pPr>
            <a:r>
              <a:rPr lang="fr-FR" sz="1800" dirty="0"/>
              <a:t>Outils et ressources de l’Assurance Maladie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657" y="1019458"/>
            <a:ext cx="3690549" cy="26909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66" y="3900344"/>
            <a:ext cx="3758149" cy="25904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803" y="1019458"/>
            <a:ext cx="3676022" cy="54713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ZoneTexte 1"/>
          <p:cNvSpPr txBox="1"/>
          <p:nvPr/>
        </p:nvSpPr>
        <p:spPr>
          <a:xfrm>
            <a:off x="7632212" y="2876678"/>
            <a:ext cx="1505879" cy="1050453"/>
          </a:xfrm>
          <a:prstGeom prst="rect">
            <a:avLst/>
          </a:prstGeom>
          <a:noFill/>
        </p:spPr>
        <p:txBody>
          <a:bodyPr wrap="square" lIns="80175" tIns="40087" rIns="80175" bIns="40087" rtlCol="0">
            <a:spAutoFit/>
          </a:bodyPr>
          <a:lstStyle/>
          <a:p>
            <a:pPr algn="ctr"/>
            <a:r>
              <a:rPr lang="fr-FR" sz="900" i="1" dirty="0"/>
              <a:t>* Extraits du document « Démographie des professionnels</a:t>
            </a:r>
          </a:p>
          <a:p>
            <a:pPr algn="ctr"/>
            <a:r>
              <a:rPr lang="fr-FR" sz="900" i="1" dirty="0"/>
              <a:t>de santé parisiens </a:t>
            </a:r>
          </a:p>
          <a:p>
            <a:pPr algn="ctr"/>
            <a:r>
              <a:rPr lang="fr-FR" sz="900" i="1" dirty="0"/>
              <a:t>au 1</a:t>
            </a:r>
            <a:r>
              <a:rPr lang="fr-FR" sz="900" i="1" baseline="30000" dirty="0"/>
              <a:t>er</a:t>
            </a:r>
            <a:r>
              <a:rPr lang="fr-FR" sz="900" i="1" dirty="0"/>
              <a:t> janvier 2019 » </a:t>
            </a:r>
          </a:p>
          <a:p>
            <a:pPr algn="ctr"/>
            <a:r>
              <a:rPr lang="fr-FR" sz="900" i="1" dirty="0"/>
              <a:t>réalisé par la CPAM de Paris</a:t>
            </a:r>
            <a:r>
              <a:rPr lang="fr-FR" sz="900" dirty="0"/>
              <a:t>.</a:t>
            </a:r>
          </a:p>
        </p:txBody>
      </p:sp>
      <p:sp>
        <p:nvSpPr>
          <p:cNvPr id="8" name="ZoneTexte 7"/>
          <p:cNvSpPr txBox="1"/>
          <p:nvPr/>
        </p:nvSpPr>
        <p:spPr>
          <a:xfrm>
            <a:off x="326183" y="548680"/>
            <a:ext cx="8486197" cy="403481"/>
          </a:xfrm>
          <a:prstGeom prst="rect">
            <a:avLst/>
          </a:prstGeom>
          <a:noFill/>
        </p:spPr>
        <p:txBody>
          <a:bodyPr wrap="square" lIns="80175" tIns="40087" rIns="80175" bIns="40087" rtlCol="0">
            <a:spAutoFit/>
          </a:bodyPr>
          <a:lstStyle/>
          <a:p>
            <a:pPr algn="ctr">
              <a:lnSpc>
                <a:spcPct val="150000"/>
              </a:lnSpc>
            </a:pPr>
            <a:r>
              <a:rPr lang="fr-FR" sz="1600" u="sng" dirty="0"/>
              <a:t>1. Diagnostic territorial </a:t>
            </a:r>
            <a:r>
              <a:rPr lang="fr-FR" sz="1600" dirty="0"/>
              <a:t>: données relatives à la démographie des PS sur le territoire*.</a:t>
            </a:r>
          </a:p>
        </p:txBody>
      </p:sp>
    </p:spTree>
    <p:extLst>
      <p:ext uri="{BB962C8B-B14F-4D97-AF65-F5344CB8AC3E}">
        <p14:creationId xmlns:p14="http://schemas.microsoft.com/office/powerpoint/2010/main" val="1486477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92603" y="604582"/>
            <a:ext cx="8486197" cy="496455"/>
          </a:xfrm>
          <a:prstGeom prst="rect">
            <a:avLst/>
          </a:prstGeom>
          <a:noFill/>
        </p:spPr>
        <p:txBody>
          <a:bodyPr wrap="square" lIns="80175" tIns="40087" rIns="80175" bIns="40087" rtlCol="0">
            <a:spAutoFit/>
          </a:bodyPr>
          <a:lstStyle/>
          <a:p>
            <a:pPr>
              <a:lnSpc>
                <a:spcPct val="150000"/>
              </a:lnSpc>
            </a:pPr>
            <a:r>
              <a:rPr lang="fr-FR" u="sng" dirty="0"/>
              <a:t>2. Adhésion à l’ACI </a:t>
            </a:r>
            <a:r>
              <a:rPr lang="fr-FR" dirty="0"/>
              <a:t>: calculette ACI MSP (simulateur de rémunération)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4" y="1217710"/>
            <a:ext cx="4827509" cy="38846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7271" y="1217710"/>
            <a:ext cx="3666708" cy="24348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7271" y="3678606"/>
            <a:ext cx="3638108" cy="3065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ZoneTexte 1"/>
          <p:cNvSpPr txBox="1"/>
          <p:nvPr/>
        </p:nvSpPr>
        <p:spPr>
          <a:xfrm>
            <a:off x="611560" y="5361023"/>
            <a:ext cx="4243099" cy="634955"/>
          </a:xfrm>
          <a:prstGeom prst="rect">
            <a:avLst/>
          </a:prstGeom>
          <a:noFill/>
        </p:spPr>
        <p:txBody>
          <a:bodyPr wrap="square" lIns="80175" tIns="40087" rIns="80175" bIns="40087" rtlCol="0">
            <a:spAutoFit/>
          </a:bodyPr>
          <a:lstStyle/>
          <a:p>
            <a:r>
              <a:rPr lang="fr-FR" dirty="0">
                <a:sym typeface="Wingdings"/>
              </a:rPr>
              <a:t> </a:t>
            </a:r>
            <a:r>
              <a:rPr lang="fr-FR" dirty="0"/>
              <a:t>https://calculette-maisondesante.ameli.fr/</a:t>
            </a:r>
          </a:p>
        </p:txBody>
      </p:sp>
      <p:sp>
        <p:nvSpPr>
          <p:cNvPr id="11" name="Espace réservé du numéro de diapositive 2"/>
          <p:cNvSpPr>
            <a:spLocks noGrp="1"/>
          </p:cNvSpPr>
          <p:nvPr>
            <p:ph type="sldNum" sz="quarter" idx="10"/>
          </p:nvPr>
        </p:nvSpPr>
        <p:spPr>
          <a:xfrm>
            <a:off x="4649788" y="0"/>
            <a:ext cx="3522662" cy="588963"/>
          </a:xfrm>
        </p:spPr>
        <p:txBody>
          <a:bodyPr/>
          <a:lstStyle/>
          <a:p>
            <a:pPr algn="ctr">
              <a:defRPr/>
            </a:pPr>
            <a:r>
              <a:rPr lang="fr-FR" sz="1800" dirty="0"/>
              <a:t>Outils et ressources de l’Assurance Maladie</a:t>
            </a:r>
          </a:p>
        </p:txBody>
      </p:sp>
    </p:spTree>
    <p:extLst>
      <p:ext uri="{BB962C8B-B14F-4D97-AF65-F5344CB8AC3E}">
        <p14:creationId xmlns:p14="http://schemas.microsoft.com/office/powerpoint/2010/main" val="503678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63092" y="764704"/>
            <a:ext cx="8513364" cy="5981503"/>
          </a:xfrm>
          <a:prstGeom prst="rect">
            <a:avLst/>
          </a:prstGeom>
          <a:noFill/>
        </p:spPr>
        <p:txBody>
          <a:bodyPr wrap="square" lIns="80175" tIns="40087" rIns="80175" bIns="40087" rtlCol="0">
            <a:spAutoFit/>
          </a:bodyPr>
          <a:lstStyle/>
          <a:p>
            <a:pPr algn="just"/>
            <a:r>
              <a:rPr lang="fr-FR" dirty="0"/>
              <a:t>          </a:t>
            </a:r>
            <a:r>
              <a:rPr lang="fr-FR" u="sng" dirty="0"/>
              <a:t>3. Vie du projet de santé </a:t>
            </a:r>
            <a:r>
              <a:rPr lang="fr-FR" dirty="0"/>
              <a:t>: accompagnement des MSP</a:t>
            </a:r>
          </a:p>
          <a:p>
            <a:pPr lvl="1" algn="just"/>
            <a:endParaRPr lang="fr-FR" sz="900" dirty="0"/>
          </a:p>
          <a:p>
            <a:pPr marL="700580" lvl="1" indent="-300655" algn="just">
              <a:buFont typeface="Wingdings" panose="05000000000000000000" pitchFamily="2" charset="2"/>
              <a:buChar char="§"/>
            </a:pPr>
            <a:r>
              <a:rPr lang="fr-FR" sz="1400" dirty="0"/>
              <a:t>accompagnement et aide à l’élaboration des </a:t>
            </a:r>
            <a:r>
              <a:rPr lang="fr-FR" sz="1400" b="1" dirty="0">
                <a:solidFill>
                  <a:srgbClr val="005CA7"/>
                </a:solidFill>
              </a:rPr>
              <a:t>PROTOCOLES PLURIPROFESSIONNELS </a:t>
            </a:r>
            <a:r>
              <a:rPr lang="fr-FR" sz="1400" dirty="0"/>
              <a:t>par le Service médical de l’Assurance Maladie,</a:t>
            </a:r>
          </a:p>
          <a:p>
            <a:pPr marL="700580" lvl="1" indent="-300655" algn="just">
              <a:buFont typeface="Wingdings" panose="05000000000000000000" pitchFamily="2" charset="2"/>
              <a:buChar char="§"/>
            </a:pPr>
            <a:endParaRPr lang="fr-FR" sz="900" b="1" dirty="0">
              <a:solidFill>
                <a:srgbClr val="00A9DC"/>
              </a:solidFill>
            </a:endParaRPr>
          </a:p>
          <a:p>
            <a:pPr marL="700580" lvl="1" indent="-300655" algn="just">
              <a:buFont typeface="Wingdings" panose="05000000000000000000" pitchFamily="2" charset="2"/>
              <a:buChar char="§"/>
            </a:pPr>
            <a:r>
              <a:rPr lang="fr-FR" sz="1400" b="1" dirty="0">
                <a:solidFill>
                  <a:srgbClr val="005CA7"/>
                </a:solidFill>
              </a:rPr>
              <a:t>PROFIL PATIENTELE </a:t>
            </a:r>
            <a:r>
              <a:rPr lang="fr-FR" sz="1400" dirty="0">
                <a:solidFill>
                  <a:srgbClr val="005CA7"/>
                </a:solidFill>
              </a:rPr>
              <a:t>(approche globale) </a:t>
            </a:r>
            <a:r>
              <a:rPr lang="fr-FR" sz="1400" b="1" dirty="0"/>
              <a:t>: </a:t>
            </a:r>
            <a:r>
              <a:rPr lang="fr-FR" sz="1400" dirty="0"/>
              <a:t>permet de mesurer l’évolution de la taille de la patientèle de la MSP, décrit la consommation de soins de la patientèle et ses caractéristiques.</a:t>
            </a:r>
          </a:p>
          <a:p>
            <a:pPr marL="700580" lvl="1" indent="-300655" algn="just">
              <a:buFont typeface="Wingdings" panose="05000000000000000000" pitchFamily="2" charset="2"/>
              <a:buChar char="§"/>
            </a:pPr>
            <a:endParaRPr lang="fr-FR" sz="1400" dirty="0"/>
          </a:p>
          <a:p>
            <a:pPr lvl="1" algn="just"/>
            <a:endParaRPr lang="fr-FR" sz="1400" dirty="0"/>
          </a:p>
          <a:p>
            <a:pPr marL="700580" lvl="1" indent="-300655" algn="just">
              <a:buFont typeface="Wingdings" panose="05000000000000000000" pitchFamily="2" charset="2"/>
              <a:buChar char="§"/>
            </a:pPr>
            <a:endParaRPr lang="fr-FR" sz="1400" dirty="0"/>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endParaRPr lang="fr-FR" sz="1400" b="1" dirty="0">
              <a:solidFill>
                <a:srgbClr val="00A9DC"/>
              </a:solidFill>
            </a:endParaRPr>
          </a:p>
          <a:p>
            <a:pPr marL="700580" lvl="1" indent="-300655" algn="just">
              <a:buFont typeface="Wingdings" panose="05000000000000000000" pitchFamily="2" charset="2"/>
              <a:buChar char="§"/>
            </a:pPr>
            <a:r>
              <a:rPr lang="fr-FR" sz="1400" b="1" dirty="0">
                <a:solidFill>
                  <a:srgbClr val="005CA7"/>
                </a:solidFill>
              </a:rPr>
              <a:t>PROFIL PATHOLOGIE CHRONIQUE </a:t>
            </a:r>
            <a:r>
              <a:rPr lang="fr-FR" sz="1400" dirty="0">
                <a:solidFill>
                  <a:srgbClr val="003296"/>
                </a:solidFill>
              </a:rPr>
              <a:t>(approche parcours patients) : </a:t>
            </a:r>
            <a:r>
              <a:rPr lang="fr-FR" sz="1400" b="1" dirty="0"/>
              <a:t>À VENIR</a:t>
            </a:r>
            <a:endParaRPr lang="fr-FR" sz="1400" dirty="0">
              <a:solidFill>
                <a:srgbClr val="003296"/>
              </a:solidFill>
            </a:endParaRPr>
          </a:p>
          <a:p>
            <a:pPr marL="705704" algn="just">
              <a:defRPr/>
            </a:pPr>
            <a:r>
              <a:rPr lang="fr-FR" sz="1400" dirty="0"/>
              <a:t>Ces profils ont pour objectif d’aider l’équipe de la MSP à avoir une vue d’ensemble concernant la prise en charge coordonnée de leurs patients atteints de ces pathologies tout au long du parcours de soins (profil insuffisance cardiaque ; profil diabète; etc.).</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8719" y="2393397"/>
            <a:ext cx="4313015" cy="3111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Espace réservé du numéro de diapositive 2"/>
          <p:cNvSpPr>
            <a:spLocks noGrp="1"/>
          </p:cNvSpPr>
          <p:nvPr>
            <p:ph type="sldNum" sz="quarter" idx="10"/>
          </p:nvPr>
        </p:nvSpPr>
        <p:spPr>
          <a:xfrm>
            <a:off x="4649788" y="0"/>
            <a:ext cx="3522662" cy="588963"/>
          </a:xfrm>
        </p:spPr>
        <p:txBody>
          <a:bodyPr/>
          <a:lstStyle/>
          <a:p>
            <a:pPr algn="ctr">
              <a:defRPr/>
            </a:pPr>
            <a:r>
              <a:rPr lang="fr-FR" sz="1800" dirty="0"/>
              <a:t>Outils et ressources de l’Assurance Maladie</a:t>
            </a:r>
          </a:p>
        </p:txBody>
      </p:sp>
    </p:spTree>
    <p:extLst>
      <p:ext uri="{BB962C8B-B14F-4D97-AF65-F5344CB8AC3E}">
        <p14:creationId xmlns:p14="http://schemas.microsoft.com/office/powerpoint/2010/main" val="2826782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47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477634"/>
            <a:ext cx="9144000" cy="1380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467544" y="5661248"/>
            <a:ext cx="8136904"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t>Faire vivre son projet de MSP</a:t>
            </a:r>
          </a:p>
        </p:txBody>
      </p:sp>
    </p:spTree>
    <p:extLst>
      <p:ext uri="{BB962C8B-B14F-4D97-AF65-F5344CB8AC3E}">
        <p14:creationId xmlns:p14="http://schemas.microsoft.com/office/powerpoint/2010/main" val="182504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6016" y="0"/>
            <a:ext cx="3384376" cy="548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Staffs / Stagiaires</a:t>
            </a:r>
          </a:p>
        </p:txBody>
      </p:sp>
      <p:sp>
        <p:nvSpPr>
          <p:cNvPr id="7" name="Rectangle 6"/>
          <p:cNvSpPr/>
          <p:nvPr/>
        </p:nvSpPr>
        <p:spPr>
          <a:xfrm>
            <a:off x="2753360" y="980728"/>
            <a:ext cx="6211128" cy="1051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MSP Pyrénées-Belleville – Paris 20</a:t>
            </a:r>
            <a:r>
              <a:rPr lang="fr-FR" sz="2400" b="1" baseline="30000" dirty="0"/>
              <a:t>e </a:t>
            </a:r>
            <a:r>
              <a:rPr lang="fr-FR" sz="2400" b="1" dirty="0"/>
              <a:t> </a:t>
            </a:r>
          </a:p>
        </p:txBody>
      </p:sp>
      <p:sp>
        <p:nvSpPr>
          <p:cNvPr id="8" name="Rectangle 7"/>
          <p:cNvSpPr/>
          <p:nvPr/>
        </p:nvSpPr>
        <p:spPr>
          <a:xfrm>
            <a:off x="11038" y="4064000"/>
            <a:ext cx="2742322" cy="2533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MSP Faidherbe – Paris 11</a:t>
            </a:r>
            <a:r>
              <a:rPr lang="fr-FR" sz="2400" b="1" baseline="30000" dirty="0"/>
              <a:t>e</a:t>
            </a:r>
            <a:r>
              <a:rPr lang="fr-FR" sz="2400" b="1" dirty="0"/>
              <a:t>  /</a:t>
            </a:r>
          </a:p>
          <a:p>
            <a:pPr algn="ctr"/>
            <a:r>
              <a:rPr lang="fr-FR" sz="2400" b="1" dirty="0"/>
              <a:t>Accueil de stagiaires</a:t>
            </a:r>
          </a:p>
        </p:txBody>
      </p:sp>
    </p:spTree>
    <p:extLst>
      <p:ext uri="{BB962C8B-B14F-4D97-AF65-F5344CB8AC3E}">
        <p14:creationId xmlns:p14="http://schemas.microsoft.com/office/powerpoint/2010/main" val="90074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644008" cy="6683170"/>
          </a:xfrm>
        </p:spPr>
      </p:pic>
      <p:sp>
        <p:nvSpPr>
          <p:cNvPr id="4" name="Rectangle 3"/>
          <p:cNvSpPr/>
          <p:nvPr/>
        </p:nvSpPr>
        <p:spPr>
          <a:xfrm>
            <a:off x="4644008" y="0"/>
            <a:ext cx="3528392"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Aller vers</a:t>
            </a:r>
          </a:p>
        </p:txBody>
      </p:sp>
      <p:sp>
        <p:nvSpPr>
          <p:cNvPr id="6" name="Rectangle 5"/>
          <p:cNvSpPr/>
          <p:nvPr/>
        </p:nvSpPr>
        <p:spPr>
          <a:xfrm>
            <a:off x="4645992" y="613048"/>
            <a:ext cx="4104456" cy="604867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fr-FR" sz="3200" dirty="0">
                <a:solidFill>
                  <a:schemeClr val="accent1">
                    <a:lumMod val="50000"/>
                  </a:schemeClr>
                </a:solidFill>
              </a:rPr>
              <a:t>Sans oublier</a:t>
            </a:r>
          </a:p>
          <a:p>
            <a:pPr algn="ctr">
              <a:spcBef>
                <a:spcPts val="1200"/>
              </a:spcBef>
              <a:spcAft>
                <a:spcPts val="1200"/>
              </a:spcAft>
            </a:pPr>
            <a:r>
              <a:rPr lang="fr-FR" dirty="0">
                <a:solidFill>
                  <a:schemeClr val="accent1">
                    <a:lumMod val="50000"/>
                  </a:schemeClr>
                </a:solidFill>
              </a:rPr>
              <a:t>PMI,</a:t>
            </a:r>
          </a:p>
          <a:p>
            <a:pPr algn="ctr">
              <a:spcBef>
                <a:spcPts val="1200"/>
              </a:spcBef>
              <a:spcAft>
                <a:spcPts val="1200"/>
              </a:spcAft>
            </a:pPr>
            <a:r>
              <a:rPr lang="fr-FR" dirty="0">
                <a:solidFill>
                  <a:schemeClr val="accent1">
                    <a:lumMod val="50000"/>
                  </a:schemeClr>
                </a:solidFill>
              </a:rPr>
              <a:t>EHPAD,</a:t>
            </a:r>
          </a:p>
          <a:p>
            <a:pPr algn="ctr">
              <a:spcBef>
                <a:spcPts val="1200"/>
              </a:spcBef>
              <a:spcAft>
                <a:spcPts val="1200"/>
              </a:spcAft>
            </a:pPr>
            <a:r>
              <a:rPr lang="fr-FR" dirty="0">
                <a:solidFill>
                  <a:schemeClr val="accent1">
                    <a:lumMod val="50000"/>
                  </a:schemeClr>
                </a:solidFill>
              </a:rPr>
              <a:t>CMP,</a:t>
            </a:r>
          </a:p>
          <a:p>
            <a:pPr algn="ctr">
              <a:spcBef>
                <a:spcPts val="1200"/>
              </a:spcBef>
              <a:spcAft>
                <a:spcPts val="1200"/>
              </a:spcAft>
            </a:pPr>
            <a:r>
              <a:rPr lang="fr-FR" dirty="0">
                <a:solidFill>
                  <a:schemeClr val="accent1">
                    <a:lumMod val="50000"/>
                  </a:schemeClr>
                </a:solidFill>
              </a:rPr>
              <a:t>DST,</a:t>
            </a:r>
          </a:p>
          <a:p>
            <a:pPr algn="ctr">
              <a:spcBef>
                <a:spcPts val="1200"/>
              </a:spcBef>
              <a:spcAft>
                <a:spcPts val="1200"/>
              </a:spcAft>
            </a:pPr>
            <a:r>
              <a:rPr lang="fr-FR" dirty="0">
                <a:solidFill>
                  <a:schemeClr val="accent1">
                    <a:lumMod val="50000"/>
                  </a:schemeClr>
                </a:solidFill>
              </a:rPr>
              <a:t>Réseaux thématiques,</a:t>
            </a:r>
          </a:p>
          <a:p>
            <a:pPr algn="ctr">
              <a:spcBef>
                <a:spcPts val="1200"/>
              </a:spcBef>
              <a:spcAft>
                <a:spcPts val="1200"/>
              </a:spcAft>
            </a:pPr>
            <a:r>
              <a:rPr lang="fr-FR" dirty="0">
                <a:solidFill>
                  <a:schemeClr val="accent1">
                    <a:lumMod val="50000"/>
                  </a:schemeClr>
                </a:solidFill>
              </a:rPr>
              <a:t>EMPP,</a:t>
            </a:r>
          </a:p>
          <a:p>
            <a:pPr algn="ctr">
              <a:spcBef>
                <a:spcPts val="1200"/>
              </a:spcBef>
              <a:spcAft>
                <a:spcPts val="1200"/>
              </a:spcAft>
            </a:pPr>
            <a:r>
              <a:rPr lang="fr-FR" dirty="0">
                <a:solidFill>
                  <a:schemeClr val="accent1">
                    <a:lumMod val="50000"/>
                  </a:schemeClr>
                </a:solidFill>
              </a:rPr>
              <a:t>Etc.</a:t>
            </a:r>
          </a:p>
        </p:txBody>
      </p:sp>
      <p:sp>
        <p:nvSpPr>
          <p:cNvPr id="7" name="AutoShape 2" descr="Résultat de recherche d'images pour &quot;sigle Ville de Pari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7" y="146072"/>
            <a:ext cx="1036186" cy="90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descr="\\SBS-ONCORIF\Users\plouboutin\Mes documents\My Pictures\logo_ars[1].jpg"/>
          <p:cNvPicPr/>
          <p:nvPr/>
        </p:nvPicPr>
        <p:blipFill>
          <a:blip r:embed="rId4">
            <a:extLst>
              <a:ext uri="{28A0092B-C50C-407E-A947-70E740481C1C}">
                <a14:useLocalDpi xmlns:a14="http://schemas.microsoft.com/office/drawing/2010/main" val="0"/>
              </a:ext>
            </a:extLst>
          </a:blip>
          <a:srcRect/>
          <a:stretch>
            <a:fillRect/>
          </a:stretch>
        </p:blipFill>
        <p:spPr bwMode="auto">
          <a:xfrm>
            <a:off x="7956376" y="7937"/>
            <a:ext cx="1187624" cy="661227"/>
          </a:xfrm>
          <a:prstGeom prst="rect">
            <a:avLst/>
          </a:prstGeom>
          <a:noFill/>
          <a:ln>
            <a:noFill/>
          </a:ln>
        </p:spPr>
      </p:pic>
    </p:spTree>
    <p:extLst>
      <p:ext uri="{BB962C8B-B14F-4D97-AF65-F5344CB8AC3E}">
        <p14:creationId xmlns:p14="http://schemas.microsoft.com/office/powerpoint/2010/main" val="436144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5816" y="-1"/>
            <a:ext cx="5760640" cy="69264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Protocoles</a:t>
            </a:r>
          </a:p>
          <a:p>
            <a:pPr algn="ctr"/>
            <a:r>
              <a:rPr lang="fr-FR" sz="2400" b="1" dirty="0"/>
              <a:t>Missions de santé publique</a:t>
            </a:r>
          </a:p>
        </p:txBody>
      </p:sp>
      <p:sp>
        <p:nvSpPr>
          <p:cNvPr id="7" name="Rectangle 6"/>
          <p:cNvSpPr/>
          <p:nvPr/>
        </p:nvSpPr>
        <p:spPr>
          <a:xfrm>
            <a:off x="611560" y="836713"/>
            <a:ext cx="3672408" cy="28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MSP La Grange aux Belles – 10</a:t>
            </a:r>
            <a:r>
              <a:rPr lang="fr-FR" sz="1400" b="1" baseline="30000" dirty="0"/>
              <a:t>e</a:t>
            </a:r>
            <a:r>
              <a:rPr lang="fr-FR" sz="1400" b="1" dirty="0"/>
              <a:t> </a:t>
            </a:r>
          </a:p>
        </p:txBody>
      </p:sp>
      <p:sp>
        <p:nvSpPr>
          <p:cNvPr id="8" name="Rectangle 7"/>
          <p:cNvSpPr/>
          <p:nvPr/>
        </p:nvSpPr>
        <p:spPr>
          <a:xfrm>
            <a:off x="2195735" y="6018515"/>
            <a:ext cx="2619727" cy="367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MSP Ménilmontant – 20</a:t>
            </a:r>
            <a:r>
              <a:rPr lang="fr-FR" sz="1400" b="1" baseline="30000" dirty="0"/>
              <a:t>e</a:t>
            </a:r>
            <a:r>
              <a:rPr lang="fr-FR" sz="1400" b="1" dirty="0"/>
              <a:t> </a:t>
            </a:r>
          </a:p>
        </p:txBody>
      </p:sp>
      <p:sp>
        <p:nvSpPr>
          <p:cNvPr id="10" name="Rectangle 9"/>
          <p:cNvSpPr/>
          <p:nvPr/>
        </p:nvSpPr>
        <p:spPr>
          <a:xfrm>
            <a:off x="5029258" y="6202176"/>
            <a:ext cx="3370082" cy="255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MSP Pyrénées-Belleville – 20</a:t>
            </a:r>
            <a:r>
              <a:rPr lang="fr-FR" sz="1400" b="1" baseline="30000" dirty="0"/>
              <a:t>e</a:t>
            </a:r>
            <a:r>
              <a:rPr lang="fr-FR" sz="1400" b="1" dirty="0"/>
              <a:t> </a:t>
            </a:r>
          </a:p>
        </p:txBody>
      </p:sp>
      <p:sp>
        <p:nvSpPr>
          <p:cNvPr id="11" name="Rectangle 10"/>
          <p:cNvSpPr/>
          <p:nvPr/>
        </p:nvSpPr>
        <p:spPr>
          <a:xfrm>
            <a:off x="6084168" y="4077072"/>
            <a:ext cx="13681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PROTOCOLE ASALEE</a:t>
            </a:r>
          </a:p>
        </p:txBody>
      </p:sp>
      <p:sp>
        <p:nvSpPr>
          <p:cNvPr id="13" name="Rectangle 12"/>
          <p:cNvSpPr/>
          <p:nvPr/>
        </p:nvSpPr>
        <p:spPr>
          <a:xfrm>
            <a:off x="5052627" y="833216"/>
            <a:ext cx="3346713" cy="28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PDS </a:t>
            </a:r>
            <a:r>
              <a:rPr lang="fr-FR" sz="1400" b="1" dirty="0" err="1"/>
              <a:t>Villaumed</a:t>
            </a:r>
            <a:r>
              <a:rPr lang="fr-FR" sz="1400" b="1" dirty="0"/>
              <a:t> – 19</a:t>
            </a:r>
            <a:r>
              <a:rPr lang="fr-FR" sz="1400" b="1" baseline="30000" dirty="0"/>
              <a:t>e</a:t>
            </a:r>
            <a:r>
              <a:rPr lang="fr-FR" sz="1400" b="1" dirty="0"/>
              <a:t> </a:t>
            </a:r>
          </a:p>
        </p:txBody>
      </p:sp>
      <p:pic>
        <p:nvPicPr>
          <p:cNvPr id="14" name="Image 13" descr="\\SBS-ONCORIF\Users\plouboutin\Mes documents\My Pictures\logo_ars[1].jpg"/>
          <p:cNvPicPr/>
          <p:nvPr/>
        </p:nvPicPr>
        <p:blipFill>
          <a:blip r:embed="rId2">
            <a:extLst>
              <a:ext uri="{28A0092B-C50C-407E-A947-70E740481C1C}">
                <a14:useLocalDpi xmlns:a14="http://schemas.microsoft.com/office/drawing/2010/main" val="0"/>
              </a:ext>
            </a:extLst>
          </a:blip>
          <a:srcRect/>
          <a:stretch>
            <a:fillRect/>
          </a:stretch>
        </p:blipFill>
        <p:spPr bwMode="auto">
          <a:xfrm>
            <a:off x="1162319" y="94300"/>
            <a:ext cx="1049222" cy="598349"/>
          </a:xfrm>
          <a:prstGeom prst="rect">
            <a:avLst/>
          </a:prstGeom>
          <a:noFill/>
          <a:ln>
            <a:noFill/>
          </a:ln>
        </p:spPr>
      </p:pic>
    </p:spTree>
    <p:extLst>
      <p:ext uri="{BB962C8B-B14F-4D97-AF65-F5344CB8AC3E}">
        <p14:creationId xmlns:p14="http://schemas.microsoft.com/office/powerpoint/2010/main" val="965213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4008" y="0"/>
            <a:ext cx="3528392"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Innovations</a:t>
            </a:r>
          </a:p>
        </p:txBody>
      </p:sp>
      <p:sp>
        <p:nvSpPr>
          <p:cNvPr id="8" name="Rectangle 7"/>
          <p:cNvSpPr/>
          <p:nvPr/>
        </p:nvSpPr>
        <p:spPr>
          <a:xfrm>
            <a:off x="179512" y="3429000"/>
            <a:ext cx="452478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chemeClr val="bg1"/>
                </a:solidFill>
              </a:rPr>
              <a:t>Terr</a:t>
            </a:r>
            <a:r>
              <a:rPr lang="fr-FR" b="1" dirty="0">
                <a:solidFill>
                  <a:schemeClr val="bg1"/>
                </a:solidFill>
              </a:rPr>
              <a:t> e-Santé/e-Parcours, IPEP, Art. 51,  assistants médicaux, téléconsultation, télé expertise, IDOMED …</a:t>
            </a:r>
          </a:p>
        </p:txBody>
      </p:sp>
      <p:sp>
        <p:nvSpPr>
          <p:cNvPr id="9" name="Rectangle 8"/>
          <p:cNvSpPr/>
          <p:nvPr/>
        </p:nvSpPr>
        <p:spPr>
          <a:xfrm>
            <a:off x="1691680" y="908720"/>
            <a:ext cx="252028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CPTS Paris 14</a:t>
            </a:r>
          </a:p>
        </p:txBody>
      </p:sp>
      <p:pic>
        <p:nvPicPr>
          <p:cNvPr id="6" name="Image 5" descr="\\SBS-ONCORIF\Users\plouboutin\Mes documents\My Pictures\logo_ars[1].jpg"/>
          <p:cNvPicPr/>
          <p:nvPr/>
        </p:nvPicPr>
        <p:blipFill>
          <a:blip r:embed="rId2">
            <a:extLst>
              <a:ext uri="{28A0092B-C50C-407E-A947-70E740481C1C}">
                <a14:useLocalDpi xmlns:a14="http://schemas.microsoft.com/office/drawing/2010/main" val="0"/>
              </a:ext>
            </a:extLst>
          </a:blip>
          <a:srcRect/>
          <a:stretch>
            <a:fillRect/>
          </a:stretch>
        </p:blipFill>
        <p:spPr bwMode="auto">
          <a:xfrm>
            <a:off x="1294148" y="77594"/>
            <a:ext cx="1049222" cy="598349"/>
          </a:xfrm>
          <a:prstGeom prst="rect">
            <a:avLst/>
          </a:prstGeom>
          <a:noFill/>
          <a:ln>
            <a:noFill/>
          </a:ln>
        </p:spPr>
      </p:pic>
      <p:sp>
        <p:nvSpPr>
          <p:cNvPr id="2" name="Rectangle 1"/>
          <p:cNvSpPr/>
          <p:nvPr/>
        </p:nvSpPr>
        <p:spPr>
          <a:xfrm>
            <a:off x="611560" y="5877272"/>
            <a:ext cx="3804700" cy="5580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IPA </a:t>
            </a:r>
          </a:p>
          <a:p>
            <a:pPr algn="ctr"/>
            <a:r>
              <a:rPr lang="fr-FR" b="1" dirty="0"/>
              <a:t>Infirmière de Pratique Avancée</a:t>
            </a:r>
          </a:p>
        </p:txBody>
      </p:sp>
      <p:sp>
        <p:nvSpPr>
          <p:cNvPr id="11" name="Rectangle 10"/>
          <p:cNvSpPr/>
          <p:nvPr/>
        </p:nvSpPr>
        <p:spPr>
          <a:xfrm>
            <a:off x="4788024" y="4653136"/>
            <a:ext cx="380470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MSP Pyrénées-Belleville – 20</a:t>
            </a:r>
            <a:r>
              <a:rPr lang="fr-FR" baseline="30000" dirty="0"/>
              <a:t>e</a:t>
            </a:r>
            <a:r>
              <a:rPr lang="fr-FR" dirty="0"/>
              <a:t> </a:t>
            </a:r>
          </a:p>
        </p:txBody>
      </p:sp>
    </p:spTree>
    <p:extLst>
      <p:ext uri="{BB962C8B-B14F-4D97-AF65-F5344CB8AC3E}">
        <p14:creationId xmlns:p14="http://schemas.microsoft.com/office/powerpoint/2010/main" val="3055061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4649096" y="1"/>
            <a:ext cx="3523304" cy="589616"/>
          </a:xfrm>
        </p:spPr>
        <p:txBody>
          <a:bodyPr/>
          <a:lstStyle/>
          <a:p>
            <a:pPr algn="ctr">
              <a:defRPr/>
            </a:pPr>
            <a:r>
              <a:rPr lang="fr-FR" sz="2000" dirty="0"/>
              <a:t>Implication des MSP </a:t>
            </a:r>
          </a:p>
          <a:p>
            <a:pPr algn="ctr">
              <a:defRPr/>
            </a:pPr>
            <a:r>
              <a:rPr lang="fr-FR" sz="2000" dirty="0"/>
              <a:t>dans les CPTS</a:t>
            </a:r>
          </a:p>
        </p:txBody>
      </p:sp>
      <p:pic>
        <p:nvPicPr>
          <p:cNvPr id="6" name="Image 5" descr="\\SBS-ONCORIF\Users\plouboutin\Mes documents\My Pictures\logo_ars[1].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1049222" cy="598349"/>
          </a:xfrm>
          <a:prstGeom prst="rect">
            <a:avLst/>
          </a:prstGeom>
          <a:noFill/>
          <a:ln>
            <a:noFill/>
          </a:ln>
        </p:spPr>
      </p:pic>
      <p:sp>
        <p:nvSpPr>
          <p:cNvPr id="7" name="ZoneTexte 6"/>
          <p:cNvSpPr txBox="1"/>
          <p:nvPr/>
        </p:nvSpPr>
        <p:spPr>
          <a:xfrm>
            <a:off x="513314" y="1052736"/>
            <a:ext cx="8157296" cy="2235393"/>
          </a:xfrm>
          <a:prstGeom prst="rect">
            <a:avLst/>
          </a:prstGeom>
          <a:noFill/>
        </p:spPr>
        <p:txBody>
          <a:bodyPr wrap="square" lIns="80175" tIns="40087" rIns="80175" bIns="40087" rtlCol="0">
            <a:spAutoFit/>
          </a:bodyPr>
          <a:lstStyle/>
          <a:p>
            <a:endParaRPr lang="fr-FR" sz="2800" dirty="0"/>
          </a:p>
          <a:p>
            <a:r>
              <a:rPr lang="fr-FR" sz="2800" dirty="0">
                <a:sym typeface="Wingdings"/>
              </a:rPr>
              <a:t> </a:t>
            </a:r>
            <a:r>
              <a:rPr lang="fr-FR" sz="2800" dirty="0"/>
              <a:t>La CPTS doit élaborer </a:t>
            </a:r>
            <a:r>
              <a:rPr lang="fr-FR" sz="2800" b="1" dirty="0"/>
              <a:t>son propre projet de santé </a:t>
            </a:r>
            <a:r>
              <a:rPr lang="fr-FR" sz="2800" dirty="0"/>
              <a:t>sur un territoire donné : son projet ne peut pas être une extension du projet de santé d’une MSP du territoire.</a:t>
            </a:r>
          </a:p>
        </p:txBody>
      </p:sp>
    </p:spTree>
    <p:extLst>
      <p:ext uri="{BB962C8B-B14F-4D97-AF65-F5344CB8AC3E}">
        <p14:creationId xmlns:p14="http://schemas.microsoft.com/office/powerpoint/2010/main" val="332505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47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477634"/>
            <a:ext cx="9144000" cy="1380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5397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47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477634"/>
            <a:ext cx="9144000" cy="1380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979712" y="5661248"/>
            <a:ext cx="5040560"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t>QUESTIONS ?</a:t>
            </a:r>
          </a:p>
        </p:txBody>
      </p:sp>
    </p:spTree>
    <p:extLst>
      <p:ext uri="{BB962C8B-B14F-4D97-AF65-F5344CB8AC3E}">
        <p14:creationId xmlns:p14="http://schemas.microsoft.com/office/powerpoint/2010/main" val="2416391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116632"/>
            <a:ext cx="8928992" cy="6624736"/>
          </a:xfrm>
          <a:solidFill>
            <a:srgbClr val="FFC000"/>
          </a:solidFill>
        </p:spPr>
        <p:txBody>
          <a:bodyPr>
            <a:normAutofit fontScale="40000" lnSpcReduction="20000"/>
          </a:bodyPr>
          <a:lstStyle/>
          <a:p>
            <a:pPr marL="68580" indent="0" algn="ctr">
              <a:buNone/>
            </a:pPr>
            <a:endParaRPr lang="fr-FR" sz="3400" b="1" dirty="0"/>
          </a:p>
          <a:p>
            <a:pPr marL="68580" indent="0" algn="ctr">
              <a:buNone/>
            </a:pPr>
            <a:endParaRPr lang="fr-FR" sz="3400" b="1" dirty="0"/>
          </a:p>
          <a:p>
            <a:pPr marL="68580" indent="0" algn="ctr">
              <a:buNone/>
            </a:pPr>
            <a:r>
              <a:rPr lang="fr-FR" sz="3400" b="1" dirty="0"/>
              <a:t>CONTACTS</a:t>
            </a:r>
            <a:r>
              <a:rPr lang="fr-FR" b="1" u="sng" dirty="0"/>
              <a:t> </a:t>
            </a:r>
          </a:p>
          <a:p>
            <a:pPr marL="0" indent="0" algn="ctr">
              <a:lnSpc>
                <a:spcPct val="120000"/>
              </a:lnSpc>
              <a:spcBef>
                <a:spcPts val="600"/>
              </a:spcBef>
              <a:spcAft>
                <a:spcPts val="0"/>
              </a:spcAft>
              <a:buNone/>
            </a:pPr>
            <a:r>
              <a:rPr lang="fr-FR" sz="3500" dirty="0"/>
              <a:t>Référents ARS IDF</a:t>
            </a:r>
          </a:p>
          <a:p>
            <a:pPr marL="0" indent="0" algn="ctr">
              <a:lnSpc>
                <a:spcPct val="120000"/>
              </a:lnSpc>
              <a:spcBef>
                <a:spcPts val="600"/>
              </a:spcBef>
              <a:spcAft>
                <a:spcPts val="0"/>
              </a:spcAft>
              <a:buNone/>
            </a:pPr>
            <a:r>
              <a:rPr lang="fr-FR" sz="3500" dirty="0"/>
              <a:t>Référents CPAM IDF</a:t>
            </a:r>
          </a:p>
          <a:p>
            <a:pPr marL="0" indent="0" algn="ctr">
              <a:lnSpc>
                <a:spcPct val="120000"/>
              </a:lnSpc>
              <a:spcBef>
                <a:spcPts val="600"/>
              </a:spcBef>
              <a:spcAft>
                <a:spcPts val="0"/>
              </a:spcAft>
              <a:buNone/>
            </a:pPr>
            <a:r>
              <a:rPr lang="fr-FR" sz="3500" dirty="0"/>
              <a:t>Facilitateurs </a:t>
            </a:r>
            <a:r>
              <a:rPr lang="fr-FR" sz="3500" dirty="0" err="1"/>
              <a:t>FémasIF</a:t>
            </a:r>
            <a:endParaRPr lang="fr-FR" sz="3500" dirty="0"/>
          </a:p>
          <a:p>
            <a:pPr marL="0" indent="0" algn="ctr">
              <a:lnSpc>
                <a:spcPct val="120000"/>
              </a:lnSpc>
              <a:spcBef>
                <a:spcPts val="600"/>
              </a:spcBef>
              <a:spcAft>
                <a:spcPts val="0"/>
              </a:spcAft>
              <a:buNone/>
            </a:pPr>
            <a:r>
              <a:rPr lang="fr-FR" sz="3500" dirty="0"/>
              <a:t>URPS</a:t>
            </a:r>
          </a:p>
          <a:p>
            <a:pPr marL="0" indent="0" algn="ctr">
              <a:lnSpc>
                <a:spcPct val="120000"/>
              </a:lnSpc>
              <a:spcBef>
                <a:spcPts val="600"/>
              </a:spcBef>
              <a:spcAft>
                <a:spcPts val="0"/>
              </a:spcAft>
              <a:buNone/>
            </a:pPr>
            <a:r>
              <a:rPr lang="fr-FR" sz="3500" dirty="0"/>
              <a:t>Ville de Paris</a:t>
            </a:r>
          </a:p>
          <a:p>
            <a:pPr marL="0" indent="0" algn="ctr">
              <a:lnSpc>
                <a:spcPct val="120000"/>
              </a:lnSpc>
              <a:spcBef>
                <a:spcPts val="600"/>
              </a:spcBef>
              <a:spcAft>
                <a:spcPts val="0"/>
              </a:spcAft>
              <a:buNone/>
            </a:pPr>
            <a:r>
              <a:rPr lang="fr-FR" sz="3500" dirty="0"/>
              <a:t>Conseil régional</a:t>
            </a:r>
          </a:p>
          <a:p>
            <a:pPr marL="0" indent="0" algn="ctr">
              <a:lnSpc>
                <a:spcPct val="120000"/>
              </a:lnSpc>
              <a:spcBef>
                <a:spcPts val="600"/>
              </a:spcBef>
              <a:spcAft>
                <a:spcPts val="0"/>
              </a:spcAft>
              <a:buNone/>
            </a:pPr>
            <a:r>
              <a:rPr lang="fr-FR" sz="3500" dirty="0"/>
              <a:t>Ordres des différentes professions</a:t>
            </a:r>
          </a:p>
          <a:p>
            <a:pPr marL="68580" indent="0" algn="ctr">
              <a:buNone/>
            </a:pPr>
            <a:endParaRPr lang="fr-FR" dirty="0"/>
          </a:p>
          <a:p>
            <a:pPr marL="68580" indent="0" algn="ctr">
              <a:buNone/>
            </a:pPr>
            <a:r>
              <a:rPr lang="fr-FR" sz="3400" b="1" dirty="0"/>
              <a:t>SITES UTILES</a:t>
            </a:r>
          </a:p>
          <a:p>
            <a:pPr marL="0" indent="0" algn="ctr">
              <a:lnSpc>
                <a:spcPct val="120000"/>
              </a:lnSpc>
              <a:spcBef>
                <a:spcPts val="600"/>
              </a:spcBef>
              <a:spcAft>
                <a:spcPts val="0"/>
              </a:spcAft>
              <a:buNone/>
            </a:pPr>
            <a:r>
              <a:rPr lang="fr-FR" sz="3500" dirty="0"/>
              <a:t>PAPS</a:t>
            </a:r>
          </a:p>
          <a:p>
            <a:pPr marL="0" indent="0" algn="ctr">
              <a:lnSpc>
                <a:spcPct val="120000"/>
              </a:lnSpc>
              <a:spcBef>
                <a:spcPts val="600"/>
              </a:spcBef>
              <a:spcAft>
                <a:spcPts val="0"/>
              </a:spcAft>
              <a:buNone/>
            </a:pPr>
            <a:r>
              <a:rPr lang="fr-FR" sz="3500" dirty="0"/>
              <a:t>Paris Med’</a:t>
            </a:r>
          </a:p>
          <a:p>
            <a:pPr marL="0" indent="0" algn="ctr">
              <a:lnSpc>
                <a:spcPct val="120000"/>
              </a:lnSpc>
              <a:spcBef>
                <a:spcPts val="600"/>
              </a:spcBef>
              <a:spcAft>
                <a:spcPts val="0"/>
              </a:spcAft>
              <a:buNone/>
            </a:pPr>
            <a:r>
              <a:rPr lang="fr-FR" sz="3500" dirty="0"/>
              <a:t>Ameli.fr</a:t>
            </a:r>
          </a:p>
          <a:p>
            <a:pPr marL="0" indent="0" algn="ctr">
              <a:lnSpc>
                <a:spcPct val="120000"/>
              </a:lnSpc>
              <a:spcBef>
                <a:spcPts val="600"/>
              </a:spcBef>
              <a:spcAft>
                <a:spcPts val="0"/>
              </a:spcAft>
              <a:buNone/>
            </a:pPr>
            <a:r>
              <a:rPr lang="fr-FR" sz="3500" dirty="0"/>
              <a:t>INSEE,</a:t>
            </a:r>
          </a:p>
          <a:p>
            <a:pPr marL="0" indent="0" algn="ctr">
              <a:lnSpc>
                <a:spcPct val="120000"/>
              </a:lnSpc>
              <a:spcBef>
                <a:spcPts val="600"/>
              </a:spcBef>
              <a:spcAft>
                <a:spcPts val="0"/>
              </a:spcAft>
              <a:buNone/>
            </a:pPr>
            <a:r>
              <a:rPr lang="fr-FR" sz="3500" dirty="0"/>
              <a:t>ORS IDF</a:t>
            </a:r>
          </a:p>
          <a:p>
            <a:pPr marL="68580" indent="0" algn="ctr">
              <a:buNone/>
            </a:pPr>
            <a:endParaRPr lang="fr-FR" dirty="0"/>
          </a:p>
          <a:p>
            <a:pPr marL="68580" indent="0" algn="ctr">
              <a:buNone/>
            </a:pPr>
            <a:r>
              <a:rPr lang="fr-FR" sz="3400" b="1" dirty="0"/>
              <a:t>DOCUMENTS CLES</a:t>
            </a:r>
          </a:p>
          <a:p>
            <a:pPr marL="0" indent="0" algn="ctr">
              <a:buNone/>
            </a:pPr>
            <a:r>
              <a:rPr lang="fr-FR" sz="3500" dirty="0"/>
              <a:t>Cahier des charges ARS des MSP (version octobre 2018 actualisée en 2020)</a:t>
            </a:r>
          </a:p>
          <a:p>
            <a:pPr marL="0" indent="0" algn="ctr">
              <a:buNone/>
            </a:pPr>
            <a:r>
              <a:rPr lang="fr-FR" sz="3500" dirty="0"/>
              <a:t>Texte de l’ACI des MSP</a:t>
            </a:r>
          </a:p>
          <a:p>
            <a:pPr marL="0" indent="0" algn="ctr">
              <a:buNone/>
            </a:pPr>
            <a:r>
              <a:rPr lang="fr-FR" sz="3500" dirty="0"/>
              <a:t>Document « Démographie des professionnels de santé parisiens au 1</a:t>
            </a:r>
            <a:r>
              <a:rPr lang="fr-FR" sz="3500" baseline="30000" dirty="0"/>
              <a:t>er</a:t>
            </a:r>
            <a:r>
              <a:rPr lang="fr-FR" sz="3500" dirty="0"/>
              <a:t> janvier »</a:t>
            </a:r>
          </a:p>
          <a:p>
            <a:pPr marL="68580" indent="0" algn="ctr">
              <a:buNone/>
            </a:pPr>
            <a:endParaRPr lang="fr-FR" dirty="0"/>
          </a:p>
        </p:txBody>
      </p:sp>
      <p:pic>
        <p:nvPicPr>
          <p:cNvPr id="5" name="Image 4" descr="\\SBS-ONCORIF\Users\plouboutin\Mes documents\My Pictures\logo_ars[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3648" cy="836712"/>
          </a:xfrm>
          <a:prstGeom prst="rect">
            <a:avLst/>
          </a:prstGeom>
          <a:noFill/>
          <a:ln>
            <a:noFill/>
          </a:ln>
        </p:spPr>
      </p:pic>
      <p:sp>
        <p:nvSpPr>
          <p:cNvPr id="4" name="Rectangle 3"/>
          <p:cNvSpPr/>
          <p:nvPr/>
        </p:nvSpPr>
        <p:spPr>
          <a:xfrm>
            <a:off x="1619672" y="-99391"/>
            <a:ext cx="6624736" cy="64807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POUR PLUS D’INFORMATION</a:t>
            </a:r>
          </a:p>
        </p:txBody>
      </p:sp>
      <p:pic>
        <p:nvPicPr>
          <p:cNvPr id="6" name="Espace réservé du contenu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311723"/>
            <a:ext cx="1269842" cy="1904762"/>
          </a:xfrm>
          <a:prstGeom prst="rect">
            <a:avLst/>
          </a:prstGeom>
        </p:spPr>
      </p:pic>
      <p:pic>
        <p:nvPicPr>
          <p:cNvPr id="7" name="Espace réservé du contenu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471" y="1916832"/>
            <a:ext cx="2793504" cy="581980"/>
          </a:xfrm>
          <a:prstGeom prst="rect">
            <a:avLst/>
          </a:prstGeom>
        </p:spPr>
      </p:pic>
      <p:pic>
        <p:nvPicPr>
          <p:cNvPr id="8" name="Espace réservé du contenu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3" y="836712"/>
            <a:ext cx="2559792" cy="792088"/>
          </a:xfrm>
          <a:prstGeom prst="rect">
            <a:avLst/>
          </a:prstGeom>
        </p:spPr>
      </p:pic>
      <p:pic>
        <p:nvPicPr>
          <p:cNvPr id="9" name="Espace réservé du contenu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5633" y="2636912"/>
            <a:ext cx="2282342" cy="835337"/>
          </a:xfrm>
          <a:prstGeom prst="rect">
            <a:avLst/>
          </a:prstGeom>
        </p:spPr>
      </p:pic>
      <p:pic>
        <p:nvPicPr>
          <p:cNvPr id="10" name="Espace réservé du contenu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4804" y="3573016"/>
            <a:ext cx="1524000" cy="752475"/>
          </a:xfrm>
          <a:prstGeom prst="rect">
            <a:avLst/>
          </a:prstGeom>
        </p:spPr>
      </p:pic>
      <p:sp>
        <p:nvSpPr>
          <p:cNvPr id="3" name="AutoShape 2" descr="Résultat de recherche d'images pour &quot;Conseil Régional IDF sigl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439" y="2207822"/>
            <a:ext cx="1346329" cy="81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575" y="3168235"/>
            <a:ext cx="919377" cy="81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8560" y="2207822"/>
            <a:ext cx="926392" cy="81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672" y="692696"/>
            <a:ext cx="1363085" cy="136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4652" y="4215871"/>
            <a:ext cx="1825573" cy="483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4652" y="4941168"/>
            <a:ext cx="65722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58" y="3833784"/>
            <a:ext cx="124777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855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8" y="1484784"/>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7" y="0"/>
            <a:ext cx="5918173" cy="39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Résultat de recherche d'images pour &quot;images gratuites ruche abeill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83198" cy="3938275"/>
          </a:xfrm>
          <a:prstGeom prst="rect">
            <a:avLst/>
          </a:prstGeom>
          <a:noFill/>
          <a:extLst>
            <a:ext uri="{909E8E84-426E-40DD-AFC4-6F175D3DCCD1}">
              <a14:hiddenFill xmlns:a14="http://schemas.microsoft.com/office/drawing/2010/main">
                <a:solidFill>
                  <a:srgbClr val="FFFFFF"/>
                </a:solidFill>
              </a14:hiddenFill>
            </a:ext>
          </a:extLst>
        </p:spPr>
      </p:pic>
      <p:sp>
        <p:nvSpPr>
          <p:cNvPr id="2" name="Pensées 1"/>
          <p:cNvSpPr/>
          <p:nvPr/>
        </p:nvSpPr>
        <p:spPr>
          <a:xfrm>
            <a:off x="5940152" y="5115587"/>
            <a:ext cx="2709192" cy="1819881"/>
          </a:xfrm>
          <a:prstGeom prst="cloudCallout">
            <a:avLst>
              <a:gd name="adj1" fmla="val -108260"/>
              <a:gd name="adj2" fmla="val -59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Merci de votre attention !</a:t>
            </a:r>
          </a:p>
        </p:txBody>
      </p:sp>
    </p:spTree>
    <p:extLst>
      <p:ext uri="{BB962C8B-B14F-4D97-AF65-F5344CB8AC3E}">
        <p14:creationId xmlns:p14="http://schemas.microsoft.com/office/powerpoint/2010/main" val="222592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Montage de projet MSP : méthodologie, outils, ressources</a:t>
            </a:r>
          </a:p>
        </p:txBody>
      </p:sp>
      <p:sp>
        <p:nvSpPr>
          <p:cNvPr id="3" name="Espace réservé du contenu 2"/>
          <p:cNvSpPr>
            <a:spLocks noGrp="1"/>
          </p:cNvSpPr>
          <p:nvPr>
            <p:ph idx="1"/>
          </p:nvPr>
        </p:nvSpPr>
        <p:spPr>
          <a:xfrm>
            <a:off x="1043492" y="2323652"/>
            <a:ext cx="7200916" cy="3508977"/>
          </a:xfrm>
        </p:spPr>
        <p:txBody>
          <a:bodyPr>
            <a:normAutofit fontScale="32500" lnSpcReduction="20000"/>
          </a:bodyPr>
          <a:lstStyle/>
          <a:p>
            <a:pPr marL="68580" indent="0">
              <a:buNone/>
            </a:pPr>
            <a:r>
              <a:rPr lang="fr-FR" sz="8000" dirty="0"/>
              <a:t>«Je n'aurai pas le temps, même, en courant, plus vite que le vent, plus vite que le temps »… </a:t>
            </a:r>
          </a:p>
          <a:p>
            <a:pPr marL="68580" indent="0">
              <a:buNone/>
            </a:pPr>
            <a:r>
              <a:rPr lang="fr-FR" dirty="0"/>
              <a:t> </a:t>
            </a:r>
          </a:p>
          <a:p>
            <a:pPr marL="68580" indent="0">
              <a:buNone/>
            </a:pPr>
            <a:r>
              <a:rPr lang="fr-FR" sz="6700" b="1" dirty="0">
                <a:solidFill>
                  <a:schemeClr val="bg2">
                    <a:lumMod val="50000"/>
                  </a:schemeClr>
                </a:solidFill>
              </a:rPr>
              <a:t>Vous êtes-vous déjà senti comme Michel Fugain ? Cet atelier est pour vous ! </a:t>
            </a:r>
          </a:p>
          <a:p>
            <a:pPr marL="68580" indent="0">
              <a:buNone/>
            </a:pPr>
            <a:endParaRPr lang="fr-FR" sz="6700" b="1" dirty="0">
              <a:solidFill>
                <a:schemeClr val="bg2">
                  <a:lumMod val="50000"/>
                </a:schemeClr>
              </a:solidFill>
            </a:endParaRPr>
          </a:p>
          <a:p>
            <a:pPr marL="68580" indent="0">
              <a:buNone/>
            </a:pPr>
            <a:r>
              <a:rPr lang="fr-FR" sz="6700" b="1" dirty="0">
                <a:solidFill>
                  <a:schemeClr val="bg2">
                    <a:lumMod val="50000"/>
                  </a:schemeClr>
                </a:solidFill>
              </a:rPr>
              <a:t>OBJECTIF DE L’ATELIER : </a:t>
            </a:r>
            <a:r>
              <a:rPr lang="fr-FR" sz="7400" b="1" dirty="0"/>
              <a:t>optimiser votre temps </a:t>
            </a:r>
            <a:r>
              <a:rPr lang="fr-FR" sz="7400" dirty="0"/>
              <a:t>pour donner toutes les chances de réussite à votre projet de montage de votre Maison de Santé </a:t>
            </a:r>
            <a:r>
              <a:rPr lang="fr-FR" sz="7400" dirty="0" err="1"/>
              <a:t>Pluriprofessionnelle</a:t>
            </a:r>
            <a:r>
              <a:rPr lang="fr-FR" sz="7400" dirty="0"/>
              <a:t>. </a:t>
            </a:r>
          </a:p>
          <a:p>
            <a:endParaRPr lang="fr-FR" sz="4900" dirty="0"/>
          </a:p>
        </p:txBody>
      </p:sp>
      <p:sp>
        <p:nvSpPr>
          <p:cNvPr id="4" name="Rectangle 3"/>
          <p:cNvSpPr/>
          <p:nvPr/>
        </p:nvSpPr>
        <p:spPr>
          <a:xfrm>
            <a:off x="4644008" y="0"/>
            <a:ext cx="345638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Optimiser le temps</a:t>
            </a:r>
          </a:p>
        </p:txBody>
      </p:sp>
    </p:spTree>
    <p:extLst>
      <p:ext uri="{BB962C8B-B14F-4D97-AF65-F5344CB8AC3E}">
        <p14:creationId xmlns:p14="http://schemas.microsoft.com/office/powerpoint/2010/main" val="234166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4649096" y="1"/>
            <a:ext cx="3523304" cy="589616"/>
          </a:xfrm>
        </p:spPr>
        <p:txBody>
          <a:bodyPr/>
          <a:lstStyle/>
          <a:p>
            <a:pPr>
              <a:spcBef>
                <a:spcPts val="600"/>
              </a:spcBef>
              <a:defRPr/>
            </a:pPr>
            <a:r>
              <a:rPr lang="fr-FR" sz="2000" dirty="0"/>
              <a:t>Vos attentes/Votre ressenti</a:t>
            </a:r>
          </a:p>
        </p:txBody>
      </p:sp>
      <p:sp>
        <p:nvSpPr>
          <p:cNvPr id="2" name="Rectangle 1"/>
          <p:cNvSpPr/>
          <p:nvPr/>
        </p:nvSpPr>
        <p:spPr>
          <a:xfrm>
            <a:off x="657803" y="1665223"/>
            <a:ext cx="7958868" cy="4082052"/>
          </a:xfrm>
          <a:prstGeom prst="rect">
            <a:avLst/>
          </a:prstGeom>
        </p:spPr>
        <p:txBody>
          <a:bodyPr wrap="square" lIns="80175" tIns="40087" rIns="80175" bIns="40087">
            <a:spAutoFit/>
          </a:bodyPr>
          <a:lstStyle/>
          <a:p>
            <a:pPr marL="400873" indent="-400873" algn="just">
              <a:spcBef>
                <a:spcPts val="1200"/>
              </a:spcBef>
              <a:spcAft>
                <a:spcPts val="1200"/>
              </a:spcAft>
              <a:buFont typeface="+mj-lt"/>
              <a:buAutoNum type="arabicPeriod"/>
            </a:pPr>
            <a:r>
              <a:rPr lang="fr-FR" sz="2000" dirty="0"/>
              <a:t>Quelles sont selon vous les différentes étapes de la création d’une maison de santé pluriprofessionnelle (MSP) ?</a:t>
            </a:r>
          </a:p>
          <a:p>
            <a:pPr marL="400873" indent="-400873">
              <a:spcBef>
                <a:spcPts val="1200"/>
              </a:spcBef>
              <a:spcAft>
                <a:spcPts val="1200"/>
              </a:spcAft>
              <a:buFont typeface="+mj-lt"/>
              <a:buAutoNum type="arabicPeriod"/>
            </a:pPr>
            <a:r>
              <a:rPr lang="fr-FR" sz="2000" dirty="0"/>
              <a:t>Quelles pourraient être les principales difficultés/problématiques dans cette démarche de création d’une MSP ? </a:t>
            </a:r>
          </a:p>
          <a:p>
            <a:pPr marL="400873" indent="-400873">
              <a:spcBef>
                <a:spcPts val="1200"/>
              </a:spcBef>
              <a:spcAft>
                <a:spcPts val="1200"/>
              </a:spcAft>
              <a:buFont typeface="+mj-lt"/>
              <a:buAutoNum type="arabicPeriod"/>
            </a:pPr>
            <a:r>
              <a:rPr lang="fr-FR" sz="2000" dirty="0"/>
              <a:t>Quels aspects du projet nécessitent un accompagnement spécifique ? (Listing des besoins)</a:t>
            </a:r>
          </a:p>
          <a:p>
            <a:pPr marL="400873" indent="-400873">
              <a:spcBef>
                <a:spcPts val="1200"/>
              </a:spcBef>
              <a:spcAft>
                <a:spcPts val="1200"/>
              </a:spcAft>
              <a:buFont typeface="+mj-lt"/>
              <a:buAutoNum type="arabicPeriod"/>
            </a:pPr>
            <a:r>
              <a:rPr lang="fr-FR" sz="2000" dirty="0"/>
              <a:t>Selon vous, quelles sont les ressources d’aide et d’accompagnement existantes pour la création d’une MSP et pour faire vivre son projet de santé ?</a:t>
            </a:r>
          </a:p>
        </p:txBody>
      </p:sp>
    </p:spTree>
    <p:extLst>
      <p:ext uri="{BB962C8B-B14F-4D97-AF65-F5344CB8AC3E}">
        <p14:creationId xmlns:p14="http://schemas.microsoft.com/office/powerpoint/2010/main" val="113263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764704"/>
            <a:ext cx="7024744" cy="648072"/>
          </a:xfrm>
        </p:spPr>
        <p:txBody>
          <a:bodyPr>
            <a:normAutofit fontScale="90000"/>
          </a:bodyPr>
          <a:lstStyle/>
          <a:p>
            <a:br>
              <a:rPr lang="fr-FR" b="1" dirty="0"/>
            </a:br>
            <a:r>
              <a:rPr lang="fr-FR" sz="2200" b="1" dirty="0"/>
              <a:t>Article L.6323-3 du Code de la santé publique</a:t>
            </a:r>
            <a:r>
              <a:rPr lang="fr-FR" b="1" dirty="0"/>
              <a:t>.</a:t>
            </a:r>
            <a:endParaRPr lang="fr-FR" dirty="0"/>
          </a:p>
        </p:txBody>
      </p:sp>
      <p:sp>
        <p:nvSpPr>
          <p:cNvPr id="4" name="Espace réservé du contenu 3"/>
          <p:cNvSpPr>
            <a:spLocks noGrp="1"/>
          </p:cNvSpPr>
          <p:nvPr>
            <p:ph idx="1"/>
          </p:nvPr>
        </p:nvSpPr>
        <p:spPr>
          <a:xfrm>
            <a:off x="611560" y="1484784"/>
            <a:ext cx="7776864" cy="5450723"/>
          </a:xfrm>
          <a:prstGeom prst="rect">
            <a:avLst/>
          </a:prstGeom>
        </p:spPr>
        <p:txBody>
          <a:bodyPr wrap="square">
            <a:spAutoFit/>
          </a:bodyPr>
          <a:lstStyle/>
          <a:p>
            <a:pPr>
              <a:spcAft>
                <a:spcPts val="600"/>
              </a:spcAft>
            </a:pPr>
            <a:r>
              <a:rPr lang="fr-FR" sz="1800" i="1" dirty="0"/>
              <a:t>La maison de santé est une personne morale constituée entre des professionnels médicaux, auxiliaires médicaux ou pharmaciens.</a:t>
            </a:r>
          </a:p>
          <a:p>
            <a:pPr>
              <a:spcAft>
                <a:spcPts val="600"/>
              </a:spcAft>
            </a:pPr>
            <a:r>
              <a:rPr lang="fr-FR" sz="1800" i="1" dirty="0"/>
              <a:t>Ces professionnels assurent des activités de soins sans hébergement de premier recours et, le cas échéant, de second recours et peuvent participer à des actions de santé publique, de prévention, d'éducation pour la santé et à des actions sociales dans le cadre du projet de santé qu'ils élaborent.</a:t>
            </a:r>
          </a:p>
          <a:p>
            <a:pPr algn="ctr">
              <a:spcAft>
                <a:spcPts val="600"/>
              </a:spcAft>
            </a:pPr>
            <a:r>
              <a:rPr lang="fr-FR" sz="1800" b="1" dirty="0">
                <a:solidFill>
                  <a:srgbClr val="000000"/>
                </a:solidFill>
                <a:cs typeface="Times New Roman" panose="02020603050405020304" pitchFamily="18" charset="0"/>
              </a:rPr>
              <a:t>Maison de santé pluriprofessionnelle = coordination de proximité (à l'échelle de la patientèle)</a:t>
            </a:r>
            <a:endParaRPr lang="fr-FR" sz="1800" b="1" dirty="0"/>
          </a:p>
          <a:p>
            <a:pPr marL="2211388" indent="-342900">
              <a:spcBef>
                <a:spcPts val="0"/>
              </a:spcBef>
              <a:spcAft>
                <a:spcPts val="600"/>
              </a:spcAft>
              <a:buFont typeface="Wingdings" panose="05000000000000000000" pitchFamily="2" charset="2"/>
              <a:buChar char="ü"/>
            </a:pPr>
            <a:r>
              <a:rPr lang="fr-FR" b="1" dirty="0">
                <a:solidFill>
                  <a:schemeClr val="bg2">
                    <a:lumMod val="50000"/>
                  </a:schemeClr>
                </a:solidFill>
              </a:rPr>
              <a:t>Une équipe </a:t>
            </a:r>
            <a:r>
              <a:rPr lang="fr-FR" sz="1800" dirty="0"/>
              <a:t>: au moins 2 MG secteur 1 + 1 paramédical (PS libéraux)</a:t>
            </a:r>
          </a:p>
          <a:p>
            <a:pPr marL="2211388" indent="-342900">
              <a:spcBef>
                <a:spcPts val="0"/>
              </a:spcBef>
              <a:spcAft>
                <a:spcPts val="600"/>
              </a:spcAft>
              <a:buFont typeface="Wingdings" panose="05000000000000000000" pitchFamily="2" charset="2"/>
              <a:buChar char="ü"/>
            </a:pPr>
            <a:r>
              <a:rPr lang="fr-FR" b="1" dirty="0">
                <a:solidFill>
                  <a:schemeClr val="bg2">
                    <a:lumMod val="50000"/>
                  </a:schemeClr>
                </a:solidFill>
              </a:rPr>
              <a:t>Un local </a:t>
            </a:r>
            <a:r>
              <a:rPr lang="fr-FR" sz="1800" dirty="0"/>
              <a:t>: MSP </a:t>
            </a:r>
            <a:r>
              <a:rPr lang="fr-FR" sz="1800" dirty="0" err="1"/>
              <a:t>monosite</a:t>
            </a:r>
            <a:r>
              <a:rPr lang="fr-FR" sz="1800" dirty="0"/>
              <a:t> ou </a:t>
            </a:r>
            <a:r>
              <a:rPr lang="fr-FR" sz="1800" dirty="0" err="1"/>
              <a:t>multisites</a:t>
            </a:r>
            <a:endParaRPr lang="fr-FR" sz="1800" dirty="0"/>
          </a:p>
          <a:p>
            <a:pPr marL="2211388" indent="-342900">
              <a:spcBef>
                <a:spcPts val="0"/>
              </a:spcBef>
              <a:spcAft>
                <a:spcPts val="600"/>
              </a:spcAft>
              <a:buFont typeface="Wingdings" panose="05000000000000000000" pitchFamily="2" charset="2"/>
              <a:buChar char="ü"/>
            </a:pPr>
            <a:r>
              <a:rPr lang="fr-FR" b="1" dirty="0">
                <a:solidFill>
                  <a:schemeClr val="bg2">
                    <a:lumMod val="50000"/>
                  </a:schemeClr>
                </a:solidFill>
              </a:rPr>
              <a:t>Un projet de santé commun</a:t>
            </a:r>
          </a:p>
          <a:p>
            <a:pPr marL="285750" indent="-285750">
              <a:spcBef>
                <a:spcPts val="0"/>
              </a:spcBef>
              <a:spcAft>
                <a:spcPts val="600"/>
              </a:spcAft>
              <a:buFont typeface="Wingdings" panose="05000000000000000000" pitchFamily="2" charset="2"/>
              <a:buChar char="Ø"/>
            </a:pPr>
            <a:endParaRPr lang="fr-FR" sz="1800" dirty="0"/>
          </a:p>
          <a:p>
            <a:pPr>
              <a:spcBef>
                <a:spcPts val="0"/>
              </a:spcBef>
              <a:spcAft>
                <a:spcPts val="600"/>
              </a:spcAft>
            </a:pPr>
            <a:endParaRPr lang="fr-FR" sz="1800" dirty="0"/>
          </a:p>
        </p:txBody>
      </p:sp>
      <p:sp>
        <p:nvSpPr>
          <p:cNvPr id="5" name="Rectangle 4"/>
          <p:cNvSpPr/>
          <p:nvPr/>
        </p:nvSpPr>
        <p:spPr>
          <a:xfrm>
            <a:off x="4716016" y="0"/>
            <a:ext cx="3384376" cy="548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MSP : définition </a:t>
            </a:r>
          </a:p>
        </p:txBody>
      </p:sp>
    </p:spTree>
    <p:extLst>
      <p:ext uri="{BB962C8B-B14F-4D97-AF65-F5344CB8AC3E}">
        <p14:creationId xmlns:p14="http://schemas.microsoft.com/office/powerpoint/2010/main" val="252125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47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477634"/>
            <a:ext cx="9144000" cy="1380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187624" y="5733256"/>
            <a:ext cx="6696744"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1. Méthodologie</a:t>
            </a:r>
          </a:p>
        </p:txBody>
      </p:sp>
    </p:spTree>
    <p:extLst>
      <p:ext uri="{BB962C8B-B14F-4D97-AF65-F5344CB8AC3E}">
        <p14:creationId xmlns:p14="http://schemas.microsoft.com/office/powerpoint/2010/main" val="146811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8568952" cy="6741368"/>
          </a:xfrm>
        </p:spPr>
        <p:txBody>
          <a:bodyPr>
            <a:normAutofit fontScale="25000" lnSpcReduction="20000"/>
          </a:bodyPr>
          <a:lstStyle/>
          <a:p>
            <a:pPr marL="0" indent="0">
              <a:lnSpc>
                <a:spcPct val="120000"/>
              </a:lnSpc>
              <a:spcBef>
                <a:spcPts val="600"/>
              </a:spcBef>
              <a:spcAft>
                <a:spcPts val="600"/>
              </a:spcAft>
              <a:buNone/>
            </a:pPr>
            <a:endParaRPr lang="fr-FR" sz="2900" u="sng" dirty="0">
              <a:solidFill>
                <a:schemeClr val="tx1"/>
              </a:solidFill>
            </a:endParaRPr>
          </a:p>
          <a:p>
            <a:pPr indent="-342900">
              <a:lnSpc>
                <a:spcPct val="120000"/>
              </a:lnSpc>
              <a:spcBef>
                <a:spcPts val="600"/>
              </a:spcBef>
              <a:spcAft>
                <a:spcPts val="600"/>
              </a:spcAft>
              <a:buFont typeface="+mj-lt"/>
              <a:buAutoNum type="arabicPeriod"/>
            </a:pPr>
            <a:endParaRPr lang="fr-FR" sz="5600" dirty="0">
              <a:solidFill>
                <a:schemeClr val="tx1"/>
              </a:solidFill>
            </a:endParaRPr>
          </a:p>
          <a:p>
            <a:pPr marL="914400" indent="-914400">
              <a:lnSpc>
                <a:spcPct val="120000"/>
              </a:lnSpc>
              <a:spcBef>
                <a:spcPts val="600"/>
              </a:spcBef>
              <a:spcAft>
                <a:spcPts val="600"/>
              </a:spcAft>
              <a:buClr>
                <a:schemeClr val="tx2">
                  <a:lumMod val="50000"/>
                </a:schemeClr>
              </a:buClr>
              <a:buSzPct val="100000"/>
              <a:buFont typeface="+mj-lt"/>
              <a:buAutoNum type="arabicParenR"/>
            </a:pPr>
            <a:r>
              <a:rPr lang="fr-FR" sz="5600" dirty="0">
                <a:solidFill>
                  <a:schemeClr val="tx1"/>
                </a:solidFill>
              </a:rPr>
              <a:t>Émergence d’un projet chez 1,2, etc. personnes qui viennent présenter leur intention à un partenaire (DD 75, Paris Med’)</a:t>
            </a:r>
          </a:p>
          <a:p>
            <a:pPr marL="914400" indent="-914400">
              <a:lnSpc>
                <a:spcPct val="120000"/>
              </a:lnSpc>
              <a:spcBef>
                <a:spcPts val="600"/>
              </a:spcBef>
              <a:spcAft>
                <a:spcPts val="600"/>
              </a:spcAft>
              <a:buClr>
                <a:schemeClr val="tx2">
                  <a:lumMod val="50000"/>
                </a:schemeClr>
              </a:buClr>
              <a:buSzPct val="100000"/>
              <a:buFont typeface="+mj-lt"/>
              <a:buAutoNum type="arabicParenR"/>
            </a:pPr>
            <a:r>
              <a:rPr lang="fr-FR" sz="5600" dirty="0">
                <a:solidFill>
                  <a:schemeClr val="tx1"/>
                </a:solidFill>
              </a:rPr>
              <a:t>Enrichissement de l’ équipe : comment contacter les autres professions ? Développement de partenariats (pharmacies, PMI, etc.)</a:t>
            </a:r>
          </a:p>
          <a:p>
            <a:pPr marL="914400" indent="-914400">
              <a:lnSpc>
                <a:spcPct val="120000"/>
              </a:lnSpc>
              <a:spcBef>
                <a:spcPts val="600"/>
              </a:spcBef>
              <a:spcAft>
                <a:spcPts val="600"/>
              </a:spcAft>
              <a:buClr>
                <a:schemeClr val="tx2">
                  <a:lumMod val="50000"/>
                </a:schemeClr>
              </a:buClr>
              <a:buSzPct val="100000"/>
              <a:buFont typeface="+mj-lt"/>
              <a:buAutoNum type="arabicParenR"/>
            </a:pPr>
            <a:r>
              <a:rPr lang="fr-FR" sz="5600" dirty="0">
                <a:solidFill>
                  <a:schemeClr val="tx1"/>
                </a:solidFill>
              </a:rPr>
              <a:t>Comment trouver un local PMR ?</a:t>
            </a:r>
          </a:p>
          <a:p>
            <a:pPr marL="914400" indent="-914400">
              <a:lnSpc>
                <a:spcPct val="120000"/>
              </a:lnSpc>
              <a:spcBef>
                <a:spcPts val="600"/>
              </a:spcBef>
              <a:spcAft>
                <a:spcPts val="600"/>
              </a:spcAft>
              <a:buClr>
                <a:schemeClr val="tx2">
                  <a:lumMod val="50000"/>
                </a:schemeClr>
              </a:buClr>
              <a:buSzPct val="100000"/>
              <a:buFont typeface="+mj-lt"/>
              <a:buAutoNum type="arabicParenR"/>
            </a:pPr>
            <a:r>
              <a:rPr lang="fr-FR" sz="5600" dirty="0">
                <a:solidFill>
                  <a:schemeClr val="tx1"/>
                </a:solidFill>
              </a:rPr>
              <a:t>Création d’une association loi 1901 porteuse du projet.</a:t>
            </a:r>
          </a:p>
          <a:p>
            <a:pPr marL="914400" indent="-914400">
              <a:lnSpc>
                <a:spcPct val="120000"/>
              </a:lnSpc>
              <a:spcBef>
                <a:spcPts val="600"/>
              </a:spcBef>
              <a:spcAft>
                <a:spcPts val="600"/>
              </a:spcAft>
              <a:buClr>
                <a:schemeClr val="tx2">
                  <a:lumMod val="50000"/>
                </a:schemeClr>
              </a:buClr>
              <a:buSzPct val="100000"/>
              <a:buFont typeface="+mj-lt"/>
              <a:buAutoNum type="arabicParenR"/>
            </a:pPr>
            <a:r>
              <a:rPr lang="fr-FR" sz="5600" dirty="0">
                <a:solidFill>
                  <a:schemeClr val="tx1"/>
                </a:solidFill>
              </a:rPr>
              <a:t>Comment établir un projet commun ? Tenir compte du quartier, mettre en place des partenariats.</a:t>
            </a:r>
          </a:p>
          <a:p>
            <a:pPr marL="914400" indent="-914400">
              <a:lnSpc>
                <a:spcPct val="120000"/>
              </a:lnSpc>
              <a:spcBef>
                <a:spcPts val="600"/>
              </a:spcBef>
              <a:spcAft>
                <a:spcPts val="600"/>
              </a:spcAft>
              <a:buClr>
                <a:schemeClr val="tx2">
                  <a:lumMod val="50000"/>
                </a:schemeClr>
              </a:buClr>
              <a:buSzPct val="100000"/>
              <a:buFont typeface="+mj-lt"/>
              <a:buAutoNum type="arabicParenR"/>
            </a:pPr>
            <a:r>
              <a:rPr lang="fr-FR" sz="5600" dirty="0">
                <a:solidFill>
                  <a:schemeClr val="tx1"/>
                </a:solidFill>
              </a:rPr>
              <a:t>Diagnostic territorial, étude de faisabilité : projet immobilier, modèle économique, statut juridique, SIP et projet de santé. Choix éventuel d’un bureau de consultants pour assurer l’accompagnement.</a:t>
            </a:r>
          </a:p>
          <a:p>
            <a:pPr marL="914400" indent="-914400">
              <a:lnSpc>
                <a:spcPct val="120000"/>
              </a:lnSpc>
              <a:spcBef>
                <a:spcPts val="600"/>
              </a:spcBef>
              <a:spcAft>
                <a:spcPts val="600"/>
              </a:spcAft>
              <a:buClr>
                <a:schemeClr val="tx2">
                  <a:lumMod val="50000"/>
                </a:schemeClr>
              </a:buClr>
              <a:buSzPct val="100000"/>
              <a:buFont typeface="+mj-lt"/>
              <a:buAutoNum type="arabicParenR"/>
            </a:pPr>
            <a:r>
              <a:rPr lang="fr-FR" sz="5600" dirty="0">
                <a:solidFill>
                  <a:schemeClr val="tx1"/>
                </a:solidFill>
              </a:rPr>
              <a:t>Restitution de l’étude de faisabilité à l’ARS = obtention du statut de MSP.</a:t>
            </a:r>
          </a:p>
          <a:p>
            <a:pPr marL="914400" indent="-914400">
              <a:lnSpc>
                <a:spcPct val="120000"/>
              </a:lnSpc>
              <a:spcBef>
                <a:spcPts val="600"/>
              </a:spcBef>
              <a:spcAft>
                <a:spcPts val="600"/>
              </a:spcAft>
              <a:buClr>
                <a:schemeClr val="tx2">
                  <a:lumMod val="50000"/>
                </a:schemeClr>
              </a:buClr>
              <a:buSzPct val="100000"/>
              <a:buFont typeface="+mj-lt"/>
              <a:buAutoNum type="arabicParenR"/>
            </a:pPr>
            <a:r>
              <a:rPr lang="fr-FR" sz="5600" dirty="0">
                <a:solidFill>
                  <a:schemeClr val="tx1"/>
                </a:solidFill>
              </a:rPr>
              <a:t>Présentation des devis dans le cadre de l’aide au démarrage (matériel facilitant la coordination </a:t>
            </a:r>
            <a:r>
              <a:rPr lang="fr-FR" sz="5600" dirty="0" err="1">
                <a:solidFill>
                  <a:schemeClr val="tx1"/>
                </a:solidFill>
              </a:rPr>
              <a:t>pluriprofessionnelle</a:t>
            </a:r>
            <a:r>
              <a:rPr lang="fr-FR" sz="5600" dirty="0">
                <a:solidFill>
                  <a:schemeClr val="tx1"/>
                </a:solidFill>
              </a:rPr>
              <a:t> : SIP, équipement d’une salle de réunion, matériel médical partagé entre PS).</a:t>
            </a:r>
          </a:p>
          <a:p>
            <a:pPr marL="914400" indent="-914400">
              <a:lnSpc>
                <a:spcPct val="120000"/>
              </a:lnSpc>
              <a:spcBef>
                <a:spcPts val="600"/>
              </a:spcBef>
              <a:spcAft>
                <a:spcPts val="600"/>
              </a:spcAft>
              <a:buClr>
                <a:schemeClr val="tx2">
                  <a:lumMod val="50000"/>
                </a:schemeClr>
              </a:buClr>
              <a:buSzPct val="100000"/>
              <a:buFont typeface="+mj-lt"/>
              <a:buAutoNum type="arabicParenR"/>
            </a:pPr>
            <a:r>
              <a:rPr lang="fr-FR" sz="5600" dirty="0">
                <a:solidFill>
                  <a:schemeClr val="tx1"/>
                </a:solidFill>
              </a:rPr>
              <a:t>Demande d’adhésion à l’ACI (accord conventionnel interprofessionnel) : financement pérenne de la MSP. Nécessité de créer une SISA dans les 6 mois.</a:t>
            </a:r>
          </a:p>
          <a:p>
            <a:pPr marL="914400" indent="-914400">
              <a:lnSpc>
                <a:spcPct val="120000"/>
              </a:lnSpc>
              <a:spcBef>
                <a:spcPts val="600"/>
              </a:spcBef>
              <a:spcAft>
                <a:spcPts val="600"/>
              </a:spcAft>
              <a:buClr>
                <a:schemeClr val="tx2">
                  <a:lumMod val="50000"/>
                </a:schemeClr>
              </a:buClr>
              <a:buSzPct val="100000"/>
              <a:buFont typeface="+mj-lt"/>
              <a:buAutoNum type="arabicParenR"/>
            </a:pPr>
            <a:r>
              <a:rPr lang="fr-FR" sz="5600" dirty="0">
                <a:solidFill>
                  <a:schemeClr val="tx1"/>
                </a:solidFill>
              </a:rPr>
              <a:t>Faire vivre le projet de santé : choix d’un coordinateur (externe ou PS de la MSP), missions de santé publique et protocoles </a:t>
            </a:r>
            <a:r>
              <a:rPr lang="fr-FR" sz="5600" dirty="0" err="1">
                <a:solidFill>
                  <a:schemeClr val="tx1"/>
                </a:solidFill>
              </a:rPr>
              <a:t>pluriprofessionnels</a:t>
            </a:r>
            <a:r>
              <a:rPr lang="fr-FR" sz="5600" dirty="0">
                <a:solidFill>
                  <a:schemeClr val="tx1"/>
                </a:solidFill>
              </a:rPr>
              <a:t>, RCP/staffs autour des cas patients complexes, accueil de stagiaires, protocole </a:t>
            </a:r>
            <a:r>
              <a:rPr lang="fr-FR" sz="5600" dirty="0" err="1">
                <a:solidFill>
                  <a:schemeClr val="tx1"/>
                </a:solidFill>
              </a:rPr>
              <a:t>Asalée</a:t>
            </a:r>
            <a:r>
              <a:rPr lang="fr-FR" sz="5600" dirty="0">
                <a:solidFill>
                  <a:schemeClr val="tx1"/>
                </a:solidFill>
              </a:rPr>
              <a:t>, IPA, assistants médicaux…</a:t>
            </a:r>
          </a:p>
          <a:p>
            <a:pPr marL="0" indent="0">
              <a:spcBef>
                <a:spcPts val="0"/>
              </a:spcBef>
              <a:spcAft>
                <a:spcPts val="600"/>
              </a:spcAft>
              <a:buNone/>
            </a:pPr>
            <a:endParaRPr lang="fr-FR" dirty="0">
              <a:solidFill>
                <a:schemeClr val="tx1"/>
              </a:solidFill>
            </a:endParaRPr>
          </a:p>
          <a:p>
            <a:endParaRPr lang="fr-FR" dirty="0"/>
          </a:p>
        </p:txBody>
      </p:sp>
      <p:sp>
        <p:nvSpPr>
          <p:cNvPr id="4" name="Rectangle 3"/>
          <p:cNvSpPr/>
          <p:nvPr/>
        </p:nvSpPr>
        <p:spPr>
          <a:xfrm>
            <a:off x="4716016" y="0"/>
            <a:ext cx="3384376" cy="548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ETAPES</a:t>
            </a:r>
          </a:p>
        </p:txBody>
      </p:sp>
    </p:spTree>
    <p:extLst>
      <p:ext uri="{BB962C8B-B14F-4D97-AF65-F5344CB8AC3E}">
        <p14:creationId xmlns:p14="http://schemas.microsoft.com/office/powerpoint/2010/main" val="196224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732649" cy="6549487"/>
          </a:xfrm>
        </p:spPr>
      </p:pic>
      <p:sp>
        <p:nvSpPr>
          <p:cNvPr id="5" name="Rectangle 4"/>
          <p:cNvSpPr/>
          <p:nvPr/>
        </p:nvSpPr>
        <p:spPr>
          <a:xfrm>
            <a:off x="323528" y="116632"/>
            <a:ext cx="8064896"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Associations de quartier</a:t>
            </a:r>
          </a:p>
        </p:txBody>
      </p:sp>
      <p:pic>
        <p:nvPicPr>
          <p:cNvPr id="6" name="Espace réservé du contenu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2" y="4428371"/>
            <a:ext cx="2819966" cy="2114975"/>
          </a:xfrm>
          <a:prstGeom prst="rect">
            <a:avLst/>
          </a:prstGeom>
        </p:spPr>
      </p:pic>
      <p:sp>
        <p:nvSpPr>
          <p:cNvPr id="7" name="Rectangle 6"/>
          <p:cNvSpPr/>
          <p:nvPr/>
        </p:nvSpPr>
        <p:spPr>
          <a:xfrm>
            <a:off x="21107" y="6234608"/>
            <a:ext cx="4752528" cy="504056"/>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solidFill>
              </a:rPr>
              <a:t>ASV 18 – Atelier Santé Ville</a:t>
            </a:r>
          </a:p>
        </p:txBody>
      </p:sp>
    </p:spTree>
    <p:extLst>
      <p:ext uri="{BB962C8B-B14F-4D97-AF65-F5344CB8AC3E}">
        <p14:creationId xmlns:p14="http://schemas.microsoft.com/office/powerpoint/2010/main" val="2916705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659</TotalTime>
  <Words>1182</Words>
  <Application>Microsoft Macintosh PowerPoint</Application>
  <PresentationFormat>Affichage à l'écran (4:3)</PresentationFormat>
  <Paragraphs>209</Paragraphs>
  <Slides>32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Arial</vt:lpstr>
      <vt:lpstr>Calibri</vt:lpstr>
      <vt:lpstr>Century Gothic</vt:lpstr>
      <vt:lpstr>Times New Roman</vt:lpstr>
      <vt:lpstr>Wingdings</vt:lpstr>
      <vt:lpstr>Wingdings 2</vt:lpstr>
      <vt:lpstr>Austin</vt:lpstr>
      <vt:lpstr>JOURNEE REGIONALE FEMASIF    ATELIER 7 animé par le  Dr Pierre Dumasy avec la participation de  l’ARS (Dr Michèle OOMS) et de la CPAM (Perrine PALLARES)</vt:lpstr>
      <vt:lpstr>Présentation PowerPoint</vt:lpstr>
      <vt:lpstr>Présentation PowerPoint</vt:lpstr>
      <vt:lpstr>Montage de projet MSP : méthodologie, outils, ressources</vt:lpstr>
      <vt:lpstr>Présentation PowerPoint</vt:lpstr>
      <vt:lpstr> Article L.6323-3 du Code de la santé publique.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ACI : présentation, conditions adhésion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OOMS, Michèle</dc:creator>
  <cp:lastModifiedBy>Microsoft Office User</cp:lastModifiedBy>
  <cp:revision>54</cp:revision>
  <dcterms:created xsi:type="dcterms:W3CDTF">2020-01-22T07:18:44Z</dcterms:created>
  <dcterms:modified xsi:type="dcterms:W3CDTF">2020-01-31T08:38:33Z</dcterms:modified>
</cp:coreProperties>
</file>