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73" r:id="rId2"/>
    <p:sldId id="257" r:id="rId3"/>
    <p:sldId id="260" r:id="rId4"/>
    <p:sldId id="278" r:id="rId5"/>
    <p:sldId id="277" r:id="rId6"/>
    <p:sldId id="265" r:id="rId7"/>
    <p:sldId id="269" r:id="rId8"/>
    <p:sldId id="264" r:id="rId9"/>
    <p:sldId id="274" r:id="rId10"/>
    <p:sldId id="279" r:id="rId11"/>
    <p:sldId id="280" r:id="rId12"/>
    <p:sldId id="272" r:id="rId13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7778" autoAdjust="0"/>
  </p:normalViewPr>
  <p:slideViewPr>
    <p:cSldViewPr snapToGrid="0" snapToObjects="1">
      <p:cViewPr varScale="1">
        <p:scale>
          <a:sx n="110" d="100"/>
          <a:sy n="110" d="100"/>
        </p:scale>
        <p:origin x="168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D7DDBD-67A1-5F45-B141-A058F89FD20D}" type="datetimeFigureOut">
              <a:t>28/01/2020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64F4FB-A493-1B4F-BE8E-6A9E2FA753DA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8209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8394C-7C94-7F4F-A99C-21433617E8F5}" type="datetimeFigureOut">
              <a:t>28/01/2020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DC2A-2686-2848-A9A9-AE74D8D66ACC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5581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8394C-7C94-7F4F-A99C-21433617E8F5}" type="datetimeFigureOut">
              <a:t>28/01/2020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DC2A-2686-2848-A9A9-AE74D8D66ACC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6114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8394C-7C94-7F4F-A99C-21433617E8F5}" type="datetimeFigureOut">
              <a:t>28/01/2020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DC2A-2686-2848-A9A9-AE74D8D66ACC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2872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8394C-7C94-7F4F-A99C-21433617E8F5}" type="datetimeFigureOut">
              <a:t>28/01/2020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DC2A-2686-2848-A9A9-AE74D8D66ACC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7845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8394C-7C94-7F4F-A99C-21433617E8F5}" type="datetimeFigureOut">
              <a:t>28/01/2020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DC2A-2686-2848-A9A9-AE74D8D66ACC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2396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8394C-7C94-7F4F-A99C-21433617E8F5}" type="datetimeFigureOut">
              <a:t>28/01/2020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DC2A-2686-2848-A9A9-AE74D8D66ACC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6843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8394C-7C94-7F4F-A99C-21433617E8F5}" type="datetimeFigureOut">
              <a:t>28/01/2020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DC2A-2686-2848-A9A9-AE74D8D66ACC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7575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8394C-7C94-7F4F-A99C-21433617E8F5}" type="datetimeFigureOut">
              <a:t>28/01/2020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DC2A-2686-2848-A9A9-AE74D8D66ACC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1277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8394C-7C94-7F4F-A99C-21433617E8F5}" type="datetimeFigureOut">
              <a:t>28/01/2020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DC2A-2686-2848-A9A9-AE74D8D66ACC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7563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8394C-7C94-7F4F-A99C-21433617E8F5}" type="datetimeFigureOut">
              <a:t>28/01/2020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DC2A-2686-2848-A9A9-AE74D8D66ACC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2265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8394C-7C94-7F4F-A99C-21433617E8F5}" type="datetimeFigureOut">
              <a:t>28/01/2020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DC2A-2686-2848-A9A9-AE74D8D66ACC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7059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8394C-7C94-7F4F-A99C-21433617E8F5}" type="datetimeFigureOut">
              <a:t>28/01/2020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FDC2A-2686-2848-A9A9-AE74D8D66ACC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8946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4FA884-6CCF-4C40-844D-9205E7F886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7200" dirty="0"/>
              <a:t>PARI3S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F44D24-77F7-4F18-9E9C-6DBE5B92B8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b="1" dirty="0"/>
              <a:t>Par</a:t>
            </a:r>
            <a:r>
              <a:rPr lang="fr-FR" dirty="0"/>
              <a:t>cours </a:t>
            </a:r>
            <a:r>
              <a:rPr lang="fr-FR" b="1" dirty="0"/>
              <a:t>i</a:t>
            </a:r>
            <a:r>
              <a:rPr lang="fr-FR" dirty="0"/>
              <a:t>ntégré </a:t>
            </a:r>
          </a:p>
          <a:p>
            <a:r>
              <a:rPr lang="fr-FR" dirty="0"/>
              <a:t>de </a:t>
            </a:r>
            <a:r>
              <a:rPr lang="fr-FR" b="1" dirty="0"/>
              <a:t>s</a:t>
            </a:r>
            <a:r>
              <a:rPr lang="fr-FR" dirty="0"/>
              <a:t>anté et de </a:t>
            </a:r>
            <a:r>
              <a:rPr lang="fr-FR" b="1" dirty="0"/>
              <a:t>s</a:t>
            </a:r>
            <a:r>
              <a:rPr lang="fr-FR" dirty="0"/>
              <a:t>oins des </a:t>
            </a:r>
            <a:r>
              <a:rPr lang="fr-FR" b="1" dirty="0"/>
              <a:t>s</a:t>
            </a:r>
            <a:r>
              <a:rPr lang="fr-FR" dirty="0"/>
              <a:t>éniors</a:t>
            </a:r>
          </a:p>
        </p:txBody>
      </p:sp>
      <p:pic>
        <p:nvPicPr>
          <p:cNvPr id="4" name="Image 3" descr="Capture d’écran 2019-01-29 à 00.17.4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8483"/>
            <a:ext cx="6536289" cy="1513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251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Les difficultés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Projet territorial (≠ projet d’une structure de soins)</a:t>
            </a:r>
          </a:p>
          <a:p>
            <a:r>
              <a:rPr lang="fr-FR"/>
              <a:t>A gérer en même temps que tous les autres projets en cours</a:t>
            </a:r>
          </a:p>
          <a:p>
            <a:r>
              <a:rPr lang="fr-FR"/>
              <a:t>Besoin d’un coordinateur dédié (idéal : 1 ETP)</a:t>
            </a:r>
          </a:p>
          <a:p>
            <a:r>
              <a:rPr lang="fr-FR"/>
              <a:t>Système d’information </a:t>
            </a:r>
          </a:p>
          <a:p>
            <a:r>
              <a:rPr lang="fr-FR"/>
              <a:t>Acceptabilité/Faisabilité des « briques » </a:t>
            </a:r>
            <a:br>
              <a:rPr lang="fr-FR"/>
            </a:br>
            <a:r>
              <a:rPr lang="fr-FR"/>
              <a:t>(Thèse de JB Royer)</a:t>
            </a:r>
          </a:p>
        </p:txBody>
      </p:sp>
    </p:spTree>
    <p:extLst>
      <p:ext uri="{BB962C8B-B14F-4D97-AF65-F5344CB8AC3E}">
        <p14:creationId xmlns:p14="http://schemas.microsoft.com/office/powerpoint/2010/main" val="8987388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Où en sommes-nous début 2020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sz="2800"/>
              <a:t>CPTS 13</a:t>
            </a:r>
            <a:r>
              <a:rPr lang="fr-FR" sz="2800" baseline="30000"/>
              <a:t>e</a:t>
            </a:r>
            <a:r>
              <a:rPr lang="fr-FR" sz="2800"/>
              <a:t> et 14</a:t>
            </a:r>
            <a:r>
              <a:rPr lang="fr-FR" sz="2800" baseline="30000"/>
              <a:t>e</a:t>
            </a:r>
            <a:r>
              <a:rPr lang="fr-FR" sz="2800"/>
              <a:t> stabilisées (conventions CPAM signées)</a:t>
            </a:r>
          </a:p>
          <a:p>
            <a:r>
              <a:rPr lang="fr-FR" sz="2800"/>
              <a:t>PARI3S contribue à répondre aux missions des CPTS</a:t>
            </a:r>
          </a:p>
          <a:p>
            <a:r>
              <a:rPr lang="fr-FR" sz="2800"/>
              <a:t>Local partagé (2 CPTS, M2A, réseau soins pall.)</a:t>
            </a:r>
          </a:p>
          <a:p>
            <a:r>
              <a:rPr lang="fr-FR" sz="2800"/>
              <a:t>Organisation spécifique PARI3S : COP hebdomadaire (5 personnes), COPIL bimestriel (20 personnes)</a:t>
            </a:r>
          </a:p>
          <a:p>
            <a:r>
              <a:rPr lang="fr-FR" sz="2800"/>
              <a:t>Un médecin de santé publique (0,5 ETP)</a:t>
            </a:r>
          </a:p>
          <a:p>
            <a:r>
              <a:rPr lang="fr-FR" sz="2800"/>
              <a:t>Un médecin « partagé » ville </a:t>
            </a:r>
            <a:r>
              <a:rPr lang="mr-IN" sz="2800"/>
              <a:t>–</a:t>
            </a:r>
            <a:r>
              <a:rPr lang="fr-FR" sz="2800"/>
              <a:t> hôpital (0,5 ETP)</a:t>
            </a:r>
          </a:p>
          <a:p>
            <a:r>
              <a:rPr lang="fr-FR" sz="2800"/>
              <a:t>Quelques progrès du SI (ex : appli mobile, interop avec 2 logiciels</a:t>
            </a:r>
            <a:r>
              <a:rPr lang="mr-IN" sz="2800"/>
              <a:t>…</a:t>
            </a:r>
            <a:r>
              <a:rPr lang="fr-FR" sz="2800"/>
              <a:t>) </a:t>
            </a:r>
          </a:p>
          <a:p>
            <a:r>
              <a:rPr lang="fr-FR" sz="2800"/>
              <a:t>Les GT démarrent en février !</a:t>
            </a:r>
          </a:p>
        </p:txBody>
      </p:sp>
    </p:spTree>
    <p:extLst>
      <p:ext uri="{BB962C8B-B14F-4D97-AF65-F5344CB8AC3E}">
        <p14:creationId xmlns:p14="http://schemas.microsoft.com/office/powerpoint/2010/main" val="41796237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175347"/>
            <a:ext cx="8229600" cy="1143000"/>
          </a:xfrm>
        </p:spPr>
        <p:txBody>
          <a:bodyPr/>
          <a:lstStyle/>
          <a:p>
            <a:r>
              <a:rPr lang="fr-FR"/>
              <a:t>6 groupes de travail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65280"/>
            <a:ext cx="8229600" cy="4525963"/>
          </a:xfrm>
        </p:spPr>
        <p:txBody>
          <a:bodyPr>
            <a:noAutofit/>
          </a:bodyPr>
          <a:lstStyle/>
          <a:p>
            <a:r>
              <a:rPr lang="fr-FR" sz="2400"/>
              <a:t>G1 Inclusion des patients, création du dossier Terr-esanté</a:t>
            </a:r>
          </a:p>
          <a:p>
            <a:r>
              <a:rPr lang="fr-FR" sz="2400"/>
              <a:t>G2  Evaluation globale des patients + Construction et mise en oeuvre des plans personnalisés de santé/soins (2 protocoles)</a:t>
            </a:r>
          </a:p>
          <a:p>
            <a:r>
              <a:rPr lang="fr-FR" sz="2400"/>
              <a:t>G3 Suivi conjoint MG IDE - Télévisite </a:t>
            </a:r>
          </a:p>
          <a:p>
            <a:r>
              <a:rPr lang="fr-FR" sz="2400"/>
              <a:t>G5 Bilan de médication (évaluation et sécurisation du traitement)</a:t>
            </a:r>
          </a:p>
          <a:p>
            <a:r>
              <a:rPr lang="fr-FR" sz="2400"/>
              <a:t>G4 Coordination ville hôpital entrée et sortie (2 protocoles)</a:t>
            </a:r>
          </a:p>
          <a:p>
            <a:r>
              <a:rPr lang="fr-FR" sz="2400"/>
              <a:t>G6 Urgence</a:t>
            </a:r>
          </a:p>
          <a:p>
            <a:pPr marL="0" indent="0">
              <a:buNone/>
            </a:pPr>
            <a:r>
              <a:rPr lang="fr-FR" sz="2400"/>
              <a:t>************************************</a:t>
            </a:r>
          </a:p>
          <a:p>
            <a:r>
              <a:rPr lang="fr-FR" sz="2400"/>
              <a:t>G xxx Protocoles  cliniques (plusieurs protocoles, ce groupe va travailler sur une durée bien plus longue que les autres)</a:t>
            </a:r>
          </a:p>
          <a:p>
            <a:endParaRPr lang="fr-FR" sz="2400"/>
          </a:p>
          <a:p>
            <a:endParaRPr lang="fr-FR" sz="2400"/>
          </a:p>
          <a:p>
            <a:endParaRPr lang="fr-FR" sz="2400"/>
          </a:p>
        </p:txBody>
      </p:sp>
    </p:spTree>
    <p:extLst>
      <p:ext uri="{BB962C8B-B14F-4D97-AF65-F5344CB8AC3E}">
        <p14:creationId xmlns:p14="http://schemas.microsoft.com/office/powerpoint/2010/main" val="2200655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fr-FR" sz="3600"/>
              <a:t>Après 75 ans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fr-FR" sz="2400"/>
              <a:t>Accumulation progressive de problèmes de santé (multimorbidité)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fr-FR" sz="2400"/>
              <a:t>Moins d’interactions sociales, moins de stimulations, moins d’activité physique, moins d’«aidants naturels»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fr-FR" sz="2400"/>
              <a:t>Episodes aigus, décompensations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fr-FR" sz="2400"/>
              <a:t>Bio, psycho et social totalement indissociables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fr-FR" sz="2400"/>
              <a:t>Passage progressif de l’autonomie à la dépendance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fr-FR" sz="2400"/>
              <a:t>Fin de vie à domicile souvent impossible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endParaRPr lang="fr-FR" sz="2400"/>
          </a:p>
          <a:p>
            <a:pPr>
              <a:spcBef>
                <a:spcPts val="600"/>
              </a:spcBef>
              <a:spcAft>
                <a:spcPts val="1200"/>
              </a:spcAft>
            </a:pPr>
            <a:endParaRPr lang="fr-FR" sz="2400"/>
          </a:p>
          <a:p>
            <a:pPr marL="0" indent="0">
              <a:spcBef>
                <a:spcPts val="600"/>
              </a:spcBef>
              <a:spcAft>
                <a:spcPts val="1200"/>
              </a:spcAft>
              <a:buNone/>
            </a:pPr>
            <a:endParaRPr lang="fr-FR" sz="2400"/>
          </a:p>
        </p:txBody>
      </p:sp>
    </p:spTree>
    <p:extLst>
      <p:ext uri="{BB962C8B-B14F-4D97-AF65-F5344CB8AC3E}">
        <p14:creationId xmlns:p14="http://schemas.microsoft.com/office/powerpoint/2010/main" val="3748922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-7578"/>
            <a:ext cx="9144000" cy="1143000"/>
          </a:xfrm>
        </p:spPr>
        <p:txBody>
          <a:bodyPr>
            <a:normAutofit/>
          </a:bodyPr>
          <a:lstStyle/>
          <a:p>
            <a:r>
              <a:rPr lang="fr-FR" sz="3600"/>
              <a:t>Les difficultés du « parcours »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12736"/>
            <a:ext cx="8229600" cy="4525963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fr-FR" sz="2400"/>
              <a:t>Que peut-on prévenir ? Dépister ?</a:t>
            </a:r>
          </a:p>
          <a:p>
            <a:pPr>
              <a:spcAft>
                <a:spcPts val="600"/>
              </a:spcAft>
            </a:pPr>
            <a:r>
              <a:rPr lang="fr-FR" sz="2400"/>
              <a:t>Modification de la balance bénéfice risque des procédures diagnostiques et thérapeutiques =&gt; risque de iatrogénie</a:t>
            </a:r>
          </a:p>
          <a:p>
            <a:pPr>
              <a:spcAft>
                <a:spcPts val="600"/>
              </a:spcAft>
            </a:pPr>
            <a:r>
              <a:rPr lang="fr-FR" sz="2400"/>
              <a:t>Hospitalisations, réhospitalisations</a:t>
            </a:r>
          </a:p>
          <a:p>
            <a:pPr>
              <a:spcAft>
                <a:spcPts val="600"/>
              </a:spcAft>
            </a:pPr>
            <a:r>
              <a:rPr lang="fr-FR" sz="2400"/>
              <a:t>Visites à domicile</a:t>
            </a:r>
          </a:p>
          <a:p>
            <a:pPr>
              <a:spcAft>
                <a:spcPts val="600"/>
              </a:spcAft>
            </a:pPr>
            <a:r>
              <a:rPr lang="fr-FR" sz="2400"/>
              <a:t>Nombre d’intervenants, médicaux, paramédicaux, sociaux </a:t>
            </a:r>
          </a:p>
          <a:p>
            <a:pPr>
              <a:spcAft>
                <a:spcPts val="600"/>
              </a:spcAft>
            </a:pPr>
            <a:r>
              <a:rPr lang="fr-FR" sz="2400"/>
              <a:t>Risque de fragmentation du parcours, les procédures redondantes ou inutiles (approche centrée sur la personne et non sur ses maladies)</a:t>
            </a:r>
          </a:p>
          <a:p>
            <a:pPr>
              <a:spcAft>
                <a:spcPts val="600"/>
              </a:spcAft>
            </a:pPr>
            <a:r>
              <a:rPr lang="fr-FR" sz="2400"/>
              <a:t>Nécessaire d’adapter la communication/information/éducation pour éviter la perte de cotrôle/de sens</a:t>
            </a:r>
          </a:p>
          <a:p>
            <a:pPr>
              <a:spcAft>
                <a:spcPts val="600"/>
              </a:spcAft>
            </a:pPr>
            <a:endParaRPr lang="fr-FR" sz="2400"/>
          </a:p>
          <a:p>
            <a:pPr>
              <a:spcAft>
                <a:spcPts val="600"/>
              </a:spcAft>
            </a:pPr>
            <a:endParaRPr lang="fr-FR" sz="2400"/>
          </a:p>
        </p:txBody>
      </p:sp>
    </p:spTree>
    <p:extLst>
      <p:ext uri="{BB962C8B-B14F-4D97-AF65-F5344CB8AC3E}">
        <p14:creationId xmlns:p14="http://schemas.microsoft.com/office/powerpoint/2010/main" val="2494934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fr-FR" sz="3600"/>
              <a:t>Des « briques » pour un parcours </a:t>
            </a:r>
            <a:r>
              <a:rPr lang="fr-FR" sz="3600" b="1">
                <a:solidFill>
                  <a:srgbClr val="FF0000"/>
                </a:solidFill>
              </a:rPr>
              <a:t>intégré</a:t>
            </a:r>
            <a:r>
              <a:rPr lang="fr-FR" sz="3600"/>
              <a:t> (1/2)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07780"/>
            <a:ext cx="8229600" cy="4525963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400"/>
              <a:t>Evaluation périodique, centrée sur la personne, pluriprofessionnelle (MG, pharmacien, IDE, travailleur social)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400"/>
              <a:t>Plan personnalisé de santé/soins, avec accompagnement approprié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400"/>
              <a:t>Protocoles partagés 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400"/>
              <a:t>Éducation thérapeutique adaptée/ Activité physique adaptée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400"/>
              <a:t>Evaluation régulière et sécurisation du traitement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400"/>
              <a:t>Suivi à domicile : binôme MG-IDE</a:t>
            </a:r>
          </a:p>
        </p:txBody>
      </p:sp>
    </p:spTree>
    <p:extLst>
      <p:ext uri="{BB962C8B-B14F-4D97-AF65-F5344CB8AC3E}">
        <p14:creationId xmlns:p14="http://schemas.microsoft.com/office/powerpoint/2010/main" val="981841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fr-FR" sz="3600"/>
              <a:t>Des « briques » pour un parcours intégré (2/2)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fr-FR" sz="2400"/>
              <a:t>Plateforme Territoriale d’Appui (PTA) :  guichet unique intégré</a:t>
            </a:r>
          </a:p>
          <a:p>
            <a:pPr>
              <a:spcAft>
                <a:spcPts val="600"/>
              </a:spcAft>
            </a:pPr>
            <a:r>
              <a:rPr lang="fr-FR" sz="2400"/>
              <a:t>Réponse à l’urgence organisée sur le territoire  : MGs volontaires d’astreinte, protocoles (exemples : dyspnée, chute</a:t>
            </a:r>
            <a:r>
              <a:rPr lang="mr-IN" sz="2400"/>
              <a:t>…</a:t>
            </a:r>
            <a:r>
              <a:rPr lang="fr-FR" sz="2400"/>
              <a:t>)</a:t>
            </a:r>
          </a:p>
          <a:p>
            <a:pPr>
              <a:spcAft>
                <a:spcPts val="600"/>
              </a:spcAft>
            </a:pPr>
            <a:r>
              <a:rPr lang="fr-FR" sz="2400"/>
              <a:t>Hospitalisation </a:t>
            </a:r>
          </a:p>
          <a:p>
            <a:pPr lvl="1">
              <a:spcAft>
                <a:spcPts val="600"/>
              </a:spcAft>
            </a:pPr>
            <a:r>
              <a:rPr lang="fr-FR" sz="2000"/>
              <a:t>Infirmière ou médecin d’interface V/H,</a:t>
            </a:r>
          </a:p>
          <a:p>
            <a:pPr lvl="1">
              <a:spcAft>
                <a:spcPts val="600"/>
              </a:spcAft>
            </a:pPr>
            <a:r>
              <a:rPr lang="fr-FR" sz="2000"/>
              <a:t>Coordination systématique médecin traitant/médecin référent hospitalier</a:t>
            </a:r>
          </a:p>
          <a:p>
            <a:pPr>
              <a:spcAft>
                <a:spcPts val="600"/>
              </a:spcAft>
            </a:pPr>
            <a:r>
              <a:rPr lang="fr-FR" sz="2400"/>
              <a:t>Téléexpertise, téléconsultation</a:t>
            </a:r>
          </a:p>
          <a:p>
            <a:pPr>
              <a:spcAft>
                <a:spcPts val="600"/>
              </a:spcAft>
            </a:pPr>
            <a:r>
              <a:rPr lang="fr-FR" sz="2400"/>
              <a:t>Fin de vie : réseau de soins palliatifs</a:t>
            </a:r>
          </a:p>
        </p:txBody>
      </p:sp>
    </p:spTree>
    <p:extLst>
      <p:ext uri="{BB962C8B-B14F-4D97-AF65-F5344CB8AC3E}">
        <p14:creationId xmlns:p14="http://schemas.microsoft.com/office/powerpoint/2010/main" val="3523139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213445" y="1035768"/>
            <a:ext cx="8561715" cy="5557661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fr-FR"/>
              <a:t>les CPTS des 13</a:t>
            </a:r>
            <a:r>
              <a:rPr lang="fr-FR" baseline="30000"/>
              <a:t>e</a:t>
            </a:r>
            <a:r>
              <a:rPr lang="fr-FR"/>
              <a:t> et 14</a:t>
            </a:r>
            <a:r>
              <a:rPr lang="fr-FR" baseline="30000"/>
              <a:t>e</a:t>
            </a:r>
            <a:r>
              <a:rPr lang="fr-FR"/>
              <a:t> arrondissements,</a:t>
            </a:r>
          </a:p>
          <a:p>
            <a:pPr lvl="0"/>
            <a:r>
              <a:rPr lang="fr-FR"/>
              <a:t>les GH Pitié-Salpétrière – Charles Foix, Cochin – Broca et Saint Joseph – Léopold Bellan, </a:t>
            </a:r>
          </a:p>
          <a:p>
            <a:pPr lvl="0"/>
            <a:r>
              <a:rPr lang="fr-FR"/>
              <a:t>le Dispositif d’Aide à la Cooordination regroupant le réseau Ensemble, la M2A Sud, </a:t>
            </a:r>
          </a:p>
          <a:p>
            <a:pPr lvl="0"/>
            <a:r>
              <a:rPr lang="fr-FR"/>
              <a:t>le réseau Memorys</a:t>
            </a:r>
          </a:p>
          <a:p>
            <a:pPr lvl="0"/>
            <a:r>
              <a:rPr lang="fr-FR"/>
              <a:t>Générations 13 (association de seniors du 13</a:t>
            </a:r>
            <a:r>
              <a:rPr lang="fr-FR" baseline="30000"/>
              <a:t>e</a:t>
            </a:r>
            <a:r>
              <a:rPr lang="fr-FR"/>
              <a:t>)</a:t>
            </a:r>
          </a:p>
          <a:p>
            <a:pPr marL="0" lvl="0" indent="0" algn="ctr">
              <a:buNone/>
            </a:pPr>
            <a:br>
              <a:rPr lang="fr-FR"/>
            </a:br>
            <a:r>
              <a:rPr lang="fr-FR"/>
              <a:t>**************</a:t>
            </a:r>
          </a:p>
          <a:p>
            <a:pPr lvl="0"/>
            <a:endParaRPr lang="fr-FR"/>
          </a:p>
          <a:p>
            <a:pPr lvl="0"/>
            <a:r>
              <a:rPr lang="fr-FR"/>
              <a:t>35 MG </a:t>
            </a:r>
            <a:r>
              <a:rPr lang="mr-IN"/>
              <a:t>–</a:t>
            </a:r>
            <a:r>
              <a:rPr lang="fr-FR"/>
              <a:t> 3500 personnes &gt; 75 ans</a:t>
            </a:r>
          </a:p>
          <a:p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2214798" y="136080"/>
            <a:ext cx="419858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/>
              <a:t>LE GROUPEMENT</a:t>
            </a:r>
          </a:p>
        </p:txBody>
      </p:sp>
    </p:spTree>
    <p:extLst>
      <p:ext uri="{BB962C8B-B14F-4D97-AF65-F5344CB8AC3E}">
        <p14:creationId xmlns:p14="http://schemas.microsoft.com/office/powerpoint/2010/main" val="3260088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Ce que PARI3S voudrait apporter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/>
              <a:t>la rétribution du temps de coordination des professionnels, et en particulier des médecins traitants et des infirmiers</a:t>
            </a:r>
          </a:p>
          <a:p>
            <a:r>
              <a:rPr lang="fr-FR"/>
              <a:t>un meilleur partage de l’information </a:t>
            </a:r>
          </a:p>
          <a:p>
            <a:r>
              <a:rPr lang="fr-FR"/>
              <a:t>des ressources humaines supplémentaires</a:t>
            </a:r>
          </a:p>
          <a:p>
            <a:r>
              <a:rPr lang="fr-FR"/>
              <a:t>un accès facile à l’expertise gériatrique </a:t>
            </a:r>
          </a:p>
          <a:p>
            <a:r>
              <a:rPr lang="fr-FR"/>
              <a:t>une meilleure réponse aux urgences et aux DSNP </a:t>
            </a:r>
          </a:p>
        </p:txBody>
      </p:sp>
    </p:spTree>
    <p:extLst>
      <p:ext uri="{BB962C8B-B14F-4D97-AF65-F5344CB8AC3E}">
        <p14:creationId xmlns:p14="http://schemas.microsoft.com/office/powerpoint/2010/main" val="808342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fr-FR" sz="3600"/>
              <a:t>Quelques principes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fr-FR" sz="2800"/>
              <a:t>Projet territorial : ville/hôpital, santé/social, professionnels/population</a:t>
            </a:r>
          </a:p>
          <a:p>
            <a:pPr>
              <a:spcAft>
                <a:spcPts val="600"/>
              </a:spcAft>
            </a:pPr>
            <a:r>
              <a:rPr lang="fr-FR" sz="2800"/>
              <a:t>Valeurs partagées : responsabilité commune, centrage sur la personne, pluriprofessionnalité</a:t>
            </a:r>
          </a:p>
          <a:p>
            <a:pPr>
              <a:spcAft>
                <a:spcPts val="600"/>
              </a:spcAft>
            </a:pPr>
            <a:r>
              <a:rPr lang="fr-FR" sz="2800"/>
              <a:t>Co-construction</a:t>
            </a:r>
          </a:p>
          <a:p>
            <a:pPr>
              <a:spcAft>
                <a:spcPts val="600"/>
              </a:spcAft>
            </a:pPr>
            <a:r>
              <a:rPr lang="fr-FR" sz="2800"/>
              <a:t>Système d’information partagé : Terr-esanté</a:t>
            </a:r>
          </a:p>
          <a:p>
            <a:pPr>
              <a:spcAft>
                <a:spcPts val="600"/>
              </a:spcAft>
            </a:pPr>
            <a:r>
              <a:rPr lang="fr-FR" sz="2800"/>
              <a:t>Evolution des pratiques, amélioration continue de la qualité</a:t>
            </a:r>
          </a:p>
          <a:p>
            <a:pPr>
              <a:spcAft>
                <a:spcPts val="600"/>
              </a:spcAft>
            </a:pPr>
            <a:r>
              <a:rPr lang="fr-FR" sz="2800"/>
              <a:t>Nécessité de </a:t>
            </a:r>
            <a:r>
              <a:rPr lang="fr-FR" sz="2800">
                <a:solidFill>
                  <a:srgbClr val="FF0000"/>
                </a:solidFill>
              </a:rPr>
              <a:t>TEMPS</a:t>
            </a:r>
            <a:r>
              <a:rPr lang="fr-FR" sz="2800"/>
              <a:t> et de </a:t>
            </a:r>
            <a:r>
              <a:rPr lang="fr-FR" sz="2800">
                <a:solidFill>
                  <a:srgbClr val="FF0000"/>
                </a:solidFill>
              </a:rPr>
              <a:t>RESSOURCES</a:t>
            </a:r>
          </a:p>
          <a:p>
            <a:pPr marL="0" indent="0">
              <a:spcAft>
                <a:spcPts val="600"/>
              </a:spcAft>
              <a:buNone/>
            </a:pPr>
            <a:endParaRPr lang="fr-FR" sz="2800"/>
          </a:p>
        </p:txBody>
      </p:sp>
    </p:spTree>
    <p:extLst>
      <p:ext uri="{BB962C8B-B14F-4D97-AF65-F5344CB8AC3E}">
        <p14:creationId xmlns:p14="http://schemas.microsoft.com/office/powerpoint/2010/main" val="1571017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33AAE7-9DBF-4CA3-A11D-B7DE2D1C4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dirty="0"/>
              <a:t>Evaluation - Financement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032F38D-58EC-4E11-9F54-1FB8F0F44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fr-FR" dirty="0"/>
              <a:t>Indicateurs cliniques  (voir pdf)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fr-FR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fr-FR" dirty="0"/>
              <a:t>Expérience patients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fr-FR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fr-FR" dirty="0"/>
              <a:t>Economies réalisées partagées entre groupement et assurance maladie (projet d’intéressement)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fr-FR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fr-FR" dirty="0"/>
              <a:t>Expérimentation sur </a:t>
            </a:r>
            <a:r>
              <a:rPr lang="fr-FR"/>
              <a:t>5 ans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fr-FR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fr-FR" dirty="0"/>
              <a:t>Financement assuré pour les trois premières années (au moins 130 000 €/an)</a:t>
            </a:r>
          </a:p>
        </p:txBody>
      </p:sp>
    </p:spTree>
    <p:extLst>
      <p:ext uri="{BB962C8B-B14F-4D97-AF65-F5344CB8AC3E}">
        <p14:creationId xmlns:p14="http://schemas.microsoft.com/office/powerpoint/2010/main" val="225731311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5696</TotalTime>
  <Words>713</Words>
  <Application>Microsoft Macintosh PowerPoint</Application>
  <PresentationFormat>Affichage à l'écran (4:3)</PresentationFormat>
  <Paragraphs>91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5" baseType="lpstr">
      <vt:lpstr>Arial</vt:lpstr>
      <vt:lpstr>Calibri</vt:lpstr>
      <vt:lpstr>Thème Office</vt:lpstr>
      <vt:lpstr>PARI3S</vt:lpstr>
      <vt:lpstr>Après 75 ans</vt:lpstr>
      <vt:lpstr>Les difficultés du « parcours »</vt:lpstr>
      <vt:lpstr>Des « briques » pour un parcours intégré (1/2)</vt:lpstr>
      <vt:lpstr>Des « briques » pour un parcours intégré (2/2)</vt:lpstr>
      <vt:lpstr>Présentation PowerPoint</vt:lpstr>
      <vt:lpstr>Ce que PARI3S voudrait apporter</vt:lpstr>
      <vt:lpstr>Quelques principes</vt:lpstr>
      <vt:lpstr>Evaluation - Financement</vt:lpstr>
      <vt:lpstr>Les difficultés </vt:lpstr>
      <vt:lpstr>Où en sommes-nous début 2020 ?</vt:lpstr>
      <vt:lpstr>6 groupes de travail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Vers un parcours intégré de santé et de soins des personnes âgées</dc:title>
  <dc:creator>HFALCOFF</dc:creator>
  <cp:lastModifiedBy>camille rodriguez</cp:lastModifiedBy>
  <cp:revision>34</cp:revision>
  <dcterms:created xsi:type="dcterms:W3CDTF">2019-01-18T11:08:42Z</dcterms:created>
  <dcterms:modified xsi:type="dcterms:W3CDTF">2020-01-28T16:22:17Z</dcterms:modified>
</cp:coreProperties>
</file>