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18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D7987-9B50-0E42-99EE-ECBD164D696F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732C1-A865-2E46-B45D-9612A7CAC7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10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732C1-A865-2E46-B45D-9612A7CAC7A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130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February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February 7, 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February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February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4000" dirty="0" smtClean="0"/>
              <a:t>Prendre en charge globalement un patient en </a:t>
            </a:r>
            <a:r>
              <a:rPr lang="fr-FR" sz="4000" dirty="0" err="1" smtClean="0"/>
              <a:t>equipe</a:t>
            </a:r>
            <a:r>
              <a:rPr lang="fr-FR" sz="4000" dirty="0" smtClean="0"/>
              <a:t> de soins primaires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83770" y="4800600"/>
            <a:ext cx="6858000" cy="9144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fr-FR" dirty="0" smtClean="0"/>
              <a:t>Dominique Richard</a:t>
            </a:r>
          </a:p>
          <a:p>
            <a:pPr algn="ctr"/>
            <a:r>
              <a:rPr lang="fr-FR" dirty="0" smtClean="0"/>
              <a:t>Maison de santé </a:t>
            </a:r>
            <a:r>
              <a:rPr lang="fr-FR" dirty="0" err="1" smtClean="0"/>
              <a:t>pluriprofessionnelle</a:t>
            </a:r>
            <a:r>
              <a:rPr lang="fr-FR" dirty="0" smtClean="0"/>
              <a:t> de</a:t>
            </a:r>
          </a:p>
          <a:p>
            <a:pPr algn="ctr"/>
            <a:r>
              <a:rPr lang="fr-FR" dirty="0" smtClean="0"/>
              <a:t> </a:t>
            </a:r>
            <a:r>
              <a:rPr lang="fr-FR" dirty="0" err="1" smtClean="0"/>
              <a:t>MOrangis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707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Exemples de </a:t>
            </a:r>
            <a:r>
              <a:rPr lang="fr-FR" sz="2400" dirty="0" smtClean="0"/>
              <a:t>prise </a:t>
            </a:r>
            <a:r>
              <a:rPr lang="fr-FR" sz="2400" dirty="0"/>
              <a:t>en </a:t>
            </a:r>
            <a:r>
              <a:rPr lang="fr-FR" sz="2400" dirty="0" smtClean="0"/>
              <a:t>charge globale </a:t>
            </a:r>
            <a:r>
              <a:rPr lang="fr-FR" sz="2400" dirty="0"/>
              <a:t>au sein de la </a:t>
            </a:r>
            <a:r>
              <a:rPr lang="fr-FR" sz="2400" dirty="0" err="1"/>
              <a:t>msp</a:t>
            </a:r>
            <a:r>
              <a:rPr lang="fr-FR" sz="2400" dirty="0"/>
              <a:t> de </a:t>
            </a:r>
            <a:r>
              <a:rPr lang="fr-FR" sz="2400" dirty="0" err="1"/>
              <a:t>morangis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i="1" dirty="0"/>
              <a:t>Le patient diabétique </a:t>
            </a:r>
            <a:r>
              <a:rPr lang="fr-FR" dirty="0"/>
              <a:t>: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fr-FR" dirty="0" err="1" smtClean="0"/>
              <a:t>Protocolisation</a:t>
            </a:r>
            <a:r>
              <a:rPr lang="fr-FR" dirty="0" smtClean="0"/>
              <a:t> en cours d’une consultation d’</a:t>
            </a:r>
            <a:r>
              <a:rPr lang="fr-FR" dirty="0"/>
              <a:t>é</a:t>
            </a:r>
            <a:r>
              <a:rPr lang="fr-FR" dirty="0" smtClean="0"/>
              <a:t>valuation avec une diététicienne (hors MSP) pour les nouveaux patients dépistés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fr-FR" dirty="0" smtClean="0"/>
              <a:t>Actions de prévention  : participation en 2012 et 2013 à la journée de dépistage mondiale du diabète : affichage dans la ville, les commerces, le bulletin municipal. </a:t>
            </a:r>
            <a:r>
              <a:rPr lang="fr-FR" dirty="0"/>
              <a:t> </a:t>
            </a:r>
            <a:r>
              <a:rPr lang="fr-FR" dirty="0" smtClean="0"/>
              <a:t>Porte ouverte sur 2 après-midi, affichage dans la MSP, animation (équivalent glucidiques, soins des pieds...)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fr-FR" dirty="0" smtClean="0"/>
              <a:t>Production de données concernant nos patients  diabétiques de type II: évaluer nos actions, présentation collective de nos indicateurs de suivi pour évaluation du travail d’équipe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488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Exemples de </a:t>
            </a:r>
            <a:r>
              <a:rPr lang="fr-FR" sz="2400" dirty="0" smtClean="0"/>
              <a:t>prise </a:t>
            </a:r>
            <a:r>
              <a:rPr lang="fr-FR" sz="2400" dirty="0"/>
              <a:t>en </a:t>
            </a:r>
            <a:r>
              <a:rPr lang="fr-FR" sz="2400" dirty="0" smtClean="0"/>
              <a:t>charge globale </a:t>
            </a:r>
            <a:r>
              <a:rPr lang="fr-FR" sz="2400" dirty="0"/>
              <a:t>au sein de la </a:t>
            </a:r>
            <a:r>
              <a:rPr lang="fr-FR" sz="2400" dirty="0" err="1"/>
              <a:t>msp</a:t>
            </a:r>
            <a:r>
              <a:rPr lang="fr-FR" sz="2400" dirty="0"/>
              <a:t> de </a:t>
            </a:r>
            <a:r>
              <a:rPr lang="fr-FR" sz="2400" dirty="0" err="1"/>
              <a:t>morangis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i="1" dirty="0"/>
              <a:t>Le patient diabétique :</a:t>
            </a:r>
          </a:p>
          <a:p>
            <a:r>
              <a:rPr lang="fr-FR" dirty="0" smtClean="0"/>
              <a:t>Ce que nous aimerions faire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Poursuivre la structuration du dossier partagé et mettre en place les alertes automatiques de suivi de nos patients: Hba1c , ex cardio-vasculaires, ophtalmologique…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Mettre en place des réunions d’</a:t>
            </a:r>
            <a:r>
              <a:rPr lang="fr-FR" dirty="0"/>
              <a:t>é</a:t>
            </a:r>
            <a:r>
              <a:rPr lang="fr-FR" dirty="0" smtClean="0"/>
              <a:t>changes avec les professionnels extérieurs à notre MSP, participant à leur prise en charge  : pharmacien, kiné, cardiologue… 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Mettre en place de séances d’éducation thérapeutique pour nos patients : aucun professionnel de la MSP formé à l’ETP: obstacle de la formation de 40 heures 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Infirmière </a:t>
            </a:r>
            <a:r>
              <a:rPr lang="fr-FR" dirty="0" err="1" smtClean="0"/>
              <a:t>Asalée</a:t>
            </a:r>
            <a:r>
              <a:rPr lang="fr-FR" dirty="0" smtClean="0"/>
              <a:t>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33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Exemples de </a:t>
            </a:r>
            <a:r>
              <a:rPr lang="fr-FR" sz="2400" dirty="0" smtClean="0"/>
              <a:t>prise </a:t>
            </a:r>
            <a:r>
              <a:rPr lang="fr-FR" sz="2400" dirty="0"/>
              <a:t>en </a:t>
            </a:r>
            <a:r>
              <a:rPr lang="fr-FR" sz="2400" dirty="0" smtClean="0"/>
              <a:t>charge globale </a:t>
            </a:r>
            <a:r>
              <a:rPr lang="fr-FR" sz="2400" dirty="0"/>
              <a:t>au sein de la </a:t>
            </a:r>
            <a:r>
              <a:rPr lang="fr-FR" sz="2400" dirty="0" err="1"/>
              <a:t>msp</a:t>
            </a:r>
            <a:r>
              <a:rPr lang="fr-FR" sz="2400" dirty="0"/>
              <a:t> de </a:t>
            </a:r>
            <a:r>
              <a:rPr lang="fr-FR" sz="2400" dirty="0" err="1"/>
              <a:t>morangis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i="1" dirty="0" smtClean="0"/>
              <a:t>La personne âgée isolée à son domicile</a:t>
            </a:r>
          </a:p>
          <a:p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Système d’information partagée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Réunions pluri-professionnelles de concertation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Protocole pouvant les concerner : plaies chroniques, suivi des AVK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 travail en équipe permet de modifier de façon très significative les délais d’alerte lorsqu’il y a une modification de l’état de santé à risque potentiel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Intervention beaucoup plus précoce de mesures correctrices adaptées . Rôle important dans la prévention des hospitalisations. Problème: comment l’</a:t>
            </a:r>
            <a:r>
              <a:rPr lang="fr-FR" dirty="0"/>
              <a:t>é</a:t>
            </a:r>
            <a:r>
              <a:rPr lang="fr-FR" dirty="0" smtClean="0"/>
              <a:t>valuer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759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Exemples de </a:t>
            </a:r>
            <a:r>
              <a:rPr lang="fr-FR" sz="2400" dirty="0" smtClean="0"/>
              <a:t>prise </a:t>
            </a:r>
            <a:r>
              <a:rPr lang="fr-FR" sz="2400" dirty="0"/>
              <a:t>en </a:t>
            </a:r>
            <a:r>
              <a:rPr lang="fr-FR" sz="2400" dirty="0" smtClean="0"/>
              <a:t>charge globale </a:t>
            </a:r>
            <a:r>
              <a:rPr lang="fr-FR" sz="2400" dirty="0"/>
              <a:t>au sein de la </a:t>
            </a:r>
            <a:r>
              <a:rPr lang="fr-FR" sz="2400" dirty="0" err="1"/>
              <a:t>msp</a:t>
            </a:r>
            <a:r>
              <a:rPr lang="fr-FR" sz="2400" dirty="0"/>
              <a:t> de </a:t>
            </a:r>
            <a:r>
              <a:rPr lang="fr-FR" sz="2400" dirty="0" err="1"/>
              <a:t>morangis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La personne </a:t>
            </a:r>
            <a:r>
              <a:rPr lang="fr-FR" i="1" dirty="0" err="1"/>
              <a:t>agée</a:t>
            </a:r>
            <a:r>
              <a:rPr lang="fr-FR" i="1" dirty="0"/>
              <a:t> isolée à son domicile</a:t>
            </a:r>
          </a:p>
          <a:p>
            <a:endParaRPr lang="fr-FR" dirty="0" smtClean="0"/>
          </a:p>
          <a:p>
            <a:pPr marL="457200" indent="-457200">
              <a:buFont typeface="+mj-lt"/>
              <a:buAutoNum type="arabicPeriod" startAt="5"/>
            </a:pPr>
            <a:r>
              <a:rPr lang="fr-FR" dirty="0" smtClean="0"/>
              <a:t>Un rapport différent avec l’entourage : travail en équipe crée un lien apprécié des familles, sécurisant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fr-FR" dirty="0" smtClean="0"/>
              <a:t>Hospitalisation : infirmière coordinatrice au sein de la MSP chargée du suivie lors de l’hospitalisation et de la préparation du retour a domicile .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Essentiel pour la personne âgée isolée : retour avec compte rendu ou courrier de synthèse, ordonnance de sortie, visite de l’infirmière ou du médecin programmée, matériel nécessaire….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3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Exemples de </a:t>
            </a:r>
            <a:r>
              <a:rPr lang="fr-FR" sz="2400" dirty="0" smtClean="0"/>
              <a:t>prise </a:t>
            </a:r>
            <a:r>
              <a:rPr lang="fr-FR" sz="2400" dirty="0"/>
              <a:t>en </a:t>
            </a:r>
            <a:r>
              <a:rPr lang="fr-FR" sz="2400" dirty="0" smtClean="0"/>
              <a:t>charge globale </a:t>
            </a:r>
            <a:r>
              <a:rPr lang="fr-FR" sz="2400" dirty="0"/>
              <a:t>au sein de la </a:t>
            </a:r>
            <a:r>
              <a:rPr lang="fr-FR" sz="2400" dirty="0" err="1"/>
              <a:t>msp</a:t>
            </a:r>
            <a:r>
              <a:rPr lang="fr-FR" sz="2400" dirty="0"/>
              <a:t> de </a:t>
            </a:r>
            <a:r>
              <a:rPr lang="fr-FR" sz="2400" dirty="0" err="1"/>
              <a:t>morangis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i="1" dirty="0"/>
              <a:t>La personne </a:t>
            </a:r>
            <a:r>
              <a:rPr lang="fr-FR" i="1" dirty="0" smtClean="0"/>
              <a:t>âgée </a:t>
            </a:r>
            <a:r>
              <a:rPr lang="fr-FR" i="1" dirty="0"/>
              <a:t>isolée à son domicile</a:t>
            </a:r>
          </a:p>
          <a:p>
            <a:endParaRPr lang="fr-FR" dirty="0"/>
          </a:p>
          <a:p>
            <a:r>
              <a:rPr lang="fr-FR" dirty="0" smtClean="0"/>
              <a:t>Ce que nous souhaitons faire :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Dossier structuré communiquant </a:t>
            </a:r>
            <a:r>
              <a:rPr lang="fr-FR" dirty="0"/>
              <a:t>:</a:t>
            </a:r>
            <a:r>
              <a:rPr lang="fr-FR" dirty="0" smtClean="0"/>
              <a:t> édition d’une synthèse en cas d’hospitalisation. Messagerie sécurisée de santé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Etre identifié par les structures d’hospitalisation du secteur en tant que MSP, pour retour programmé </a:t>
            </a:r>
            <a:r>
              <a:rPr lang="fr-FR" dirty="0"/>
              <a:t>à</a:t>
            </a:r>
            <a:r>
              <a:rPr lang="fr-FR" dirty="0" smtClean="0"/>
              <a:t> domicile.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Développer le travail avec les différents réseaux, structures (CLIC, MAIA…) d’aide au maintien au domicile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46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fr-FR" dirty="0" smtClean="0"/>
              <a:t>L’équipe de premier recours a une légitimité « naturelle » à la prise en charge globale des patients de ville.</a:t>
            </a:r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Elle doit garder sa place centrale dans la coordination autour des patients dont elle a la charge</a:t>
            </a:r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La  multiplication des intervenants en ville (réseaux, HAD, SSIAD…) doit se faire </a:t>
            </a:r>
            <a:r>
              <a:rPr lang="fr-FR" smtClean="0"/>
              <a:t>en appui </a:t>
            </a:r>
            <a:r>
              <a:rPr lang="fr-FR" dirty="0" smtClean="0"/>
              <a:t>de nos </a:t>
            </a:r>
            <a:r>
              <a:rPr lang="fr-FR" smtClean="0"/>
              <a:t>équipes et non </a:t>
            </a:r>
            <a:r>
              <a:rPr lang="fr-FR" dirty="0" smtClean="0"/>
              <a:t>pas en remplacement de celles ci</a:t>
            </a:r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Nous avons à convaincre les autorités de santé que nous sommes en mesure d’assurer cette prise en charge globale pour obtenir les moyens humains et matériels nécessaires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2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La maison de santé </a:t>
            </a:r>
            <a:r>
              <a:rPr lang="fr-FR" sz="2400" dirty="0" err="1" smtClean="0"/>
              <a:t>pluriprofessionnelle</a:t>
            </a:r>
            <a:r>
              <a:rPr lang="fr-FR" sz="2400" dirty="0" smtClean="0"/>
              <a:t> de Morangis en Essonne: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720" y="1670004"/>
            <a:ext cx="5217281" cy="4473029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A ouvert ses portes le 2 janvier 2007</a:t>
            </a:r>
          </a:p>
          <a:p>
            <a:endParaRPr lang="fr-FR" dirty="0"/>
          </a:p>
          <a:p>
            <a:r>
              <a:rPr lang="fr-FR" dirty="0" smtClean="0"/>
              <a:t>12 professionnels de santé :</a:t>
            </a:r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5 médecins généralistes</a:t>
            </a:r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6 infirmières</a:t>
            </a:r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1 podologue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 Interne, </a:t>
            </a:r>
            <a:r>
              <a:rPr lang="fr-FR" dirty="0" err="1" smtClean="0"/>
              <a:t>Saspas</a:t>
            </a:r>
            <a:r>
              <a:rPr lang="fr-FR" dirty="0" smtClean="0"/>
              <a:t>, externe, élève infirmier</a:t>
            </a:r>
          </a:p>
          <a:p>
            <a:pPr marL="342900" indent="-342900">
              <a:buFontTx/>
              <a:buChar char="-"/>
            </a:pPr>
            <a:endParaRPr lang="fr-FR" dirty="0"/>
          </a:p>
          <a:p>
            <a:r>
              <a:rPr lang="fr-FR" dirty="0" smtClean="0"/>
              <a:t>Participe à la deuxième vague de l’expérimentation des NMR de mars 2011</a:t>
            </a:r>
          </a:p>
        </p:txBody>
      </p:sp>
      <p:pic>
        <p:nvPicPr>
          <p:cNvPr id="7" name="Image 6" descr="IMG_088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018" y="385548"/>
            <a:ext cx="2377581" cy="1775847"/>
          </a:xfrm>
          <a:prstGeom prst="rect">
            <a:avLst/>
          </a:prstGeom>
        </p:spPr>
      </p:pic>
      <p:pic>
        <p:nvPicPr>
          <p:cNvPr id="9" name="Image 8" descr="IMG_088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018" y="2454464"/>
            <a:ext cx="2377582" cy="1775848"/>
          </a:xfrm>
          <a:prstGeom prst="rect">
            <a:avLst/>
          </a:prstGeom>
        </p:spPr>
      </p:pic>
      <p:pic>
        <p:nvPicPr>
          <p:cNvPr id="15" name="Image 14" descr="IMG_0881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018" y="4808432"/>
            <a:ext cx="2353557" cy="175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10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La prise en charge globale du patient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Concept repris dans beaucoup de texte, publications, </a:t>
            </a:r>
            <a:r>
              <a:rPr lang="fr-FR" dirty="0"/>
              <a:t>é</a:t>
            </a:r>
            <a:r>
              <a:rPr lang="fr-FR" dirty="0" smtClean="0"/>
              <a:t>crits professionnels ou règlementaires</a:t>
            </a:r>
          </a:p>
          <a:p>
            <a:pPr marL="342900" indent="-342900">
              <a:buFont typeface="Courier New"/>
              <a:buChar char="o"/>
            </a:pPr>
            <a:endParaRPr lang="fr-FR" dirty="0" smtClean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On le retrouve à l’hôpital, en ville, dans les réseaux de soins , l’administration de la santé, etc..</a:t>
            </a:r>
          </a:p>
          <a:p>
            <a:pPr marL="342900" indent="-342900">
              <a:buFont typeface="Courier New"/>
              <a:buChar char="o"/>
            </a:pPr>
            <a:endParaRPr lang="fr-FR" dirty="0" smtClean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Des réalités différentes selon les structures de soins et une définition qui n’est pas unique</a:t>
            </a:r>
          </a:p>
          <a:p>
            <a:pPr marL="342900" indent="-342900">
              <a:buFont typeface="Courier New"/>
              <a:buChar char="o"/>
            </a:pPr>
            <a:endParaRPr lang="fr-FR" dirty="0" smtClean="0"/>
          </a:p>
          <a:p>
            <a:pPr marL="342900" indent="-342900">
              <a:buFont typeface="Courier New"/>
              <a:buChar char="o"/>
            </a:pPr>
            <a:endParaRPr lang="fr-FR" dirty="0"/>
          </a:p>
          <a:p>
            <a:pPr marL="342900" indent="-342900">
              <a:buFont typeface="Courier New"/>
              <a:buChar char="o"/>
            </a:pPr>
            <a:endParaRPr lang="fr-FR" dirty="0" smtClean="0"/>
          </a:p>
          <a:p>
            <a:pPr marL="342900" indent="-342900">
              <a:buFont typeface="Courier New"/>
              <a:buChar char="o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125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La prise en charge globale du patient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charset="2"/>
              <a:buChar char="Ø"/>
            </a:pPr>
            <a:endParaRPr lang="fr-FR" dirty="0" smtClean="0"/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Réfléchir </a:t>
            </a:r>
            <a:r>
              <a:rPr lang="fr-FR" dirty="0"/>
              <a:t>sur la notion de prise en charge globale est au sein d’une équipe un moyen de fédérer les acteurs qui la compose vers une dynamique du changement </a:t>
            </a:r>
          </a:p>
          <a:p>
            <a:r>
              <a:rPr lang="fr-FR" sz="1200" dirty="0"/>
              <a:t> </a:t>
            </a:r>
            <a:r>
              <a:rPr lang="fr-FR" sz="1200" dirty="0" smtClean="0"/>
              <a:t>      (</a:t>
            </a:r>
            <a:r>
              <a:rPr lang="fr-FR" sz="1200" dirty="0" err="1"/>
              <a:t>M.Karasoglu</a:t>
            </a:r>
            <a:r>
              <a:rPr lang="fr-FR" sz="1200" dirty="0"/>
              <a:t> ENSP 2002)</a:t>
            </a:r>
          </a:p>
          <a:p>
            <a:pPr marL="342900" indent="-342900">
              <a:buFont typeface="Wingdings" charset="2"/>
              <a:buChar char="Ø"/>
            </a:pPr>
            <a:endParaRPr lang="fr-FR" dirty="0" smtClean="0"/>
          </a:p>
          <a:p>
            <a:pPr marL="342900" indent="-342900">
              <a:buFont typeface="Wingdings" charset="2"/>
              <a:buChar char="Ø"/>
            </a:pPr>
            <a:r>
              <a:rPr lang="fr-FR" dirty="0"/>
              <a:t>Selon l’ARS:  ensemble d’actions coordonnées autour d’un patient </a:t>
            </a:r>
            <a:r>
              <a:rPr lang="fr-FR" altLang="ja-JP" dirty="0">
                <a:cs typeface="ＭＳ Ｐゴシック" charset="0"/>
              </a:rPr>
              <a:t>des acteurs de la prévention, du sanitaire, du médico-social et du social, intégrant les facteurs déterminants de la santé que sont l’hygiène, le mode de vie, l’éducation, le milieu professionnel et l’environnement.</a:t>
            </a:r>
          </a:p>
          <a:p>
            <a:pPr marL="342900" indent="-342900">
              <a:buFont typeface="Wingdings" charset="2"/>
              <a:buChar char="Ø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33158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La prise en charge globale du patient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Dans </a:t>
            </a:r>
            <a:r>
              <a:rPr lang="fr-FR" dirty="0"/>
              <a:t>une équipe de soins primaires 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r>
              <a:rPr lang="fr-FR" dirty="0"/>
              <a:t>Prise en charge coordonnée, </a:t>
            </a:r>
            <a:r>
              <a:rPr lang="fr-FR" dirty="0" err="1"/>
              <a:t>pluriprofessionnelle</a:t>
            </a:r>
            <a:r>
              <a:rPr lang="fr-FR" dirty="0" smtClean="0"/>
              <a:t>, autour d’un système d’information partagé, </a:t>
            </a:r>
            <a:r>
              <a:rPr lang="fr-FR" dirty="0"/>
              <a:t>en lien </a:t>
            </a:r>
            <a:r>
              <a:rPr lang="fr-FR" dirty="0" smtClean="0"/>
              <a:t>avec l’ensemble </a:t>
            </a:r>
            <a:r>
              <a:rPr lang="fr-FR" dirty="0"/>
              <a:t>des professionnels de santé </a:t>
            </a:r>
            <a:r>
              <a:rPr lang="fr-FR" dirty="0" smtClean="0"/>
              <a:t>amené </a:t>
            </a:r>
            <a:r>
              <a:rPr lang="fr-FR" dirty="0"/>
              <a:t>à </a:t>
            </a:r>
            <a:r>
              <a:rPr lang="fr-FR" dirty="0" smtClean="0"/>
              <a:t>intervenir, la </a:t>
            </a:r>
            <a:r>
              <a:rPr lang="fr-FR" dirty="0"/>
              <a:t>famille, les services d’aide à domicile, les services sociaux</a:t>
            </a:r>
            <a:r>
              <a:rPr lang="fr-FR" dirty="0" smtClean="0"/>
              <a:t>, et capable : </a:t>
            </a:r>
            <a:endParaRPr lang="fr-FR" dirty="0"/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de </a:t>
            </a:r>
            <a:r>
              <a:rPr lang="fr-FR" dirty="0"/>
              <a:t>communiquer, </a:t>
            </a:r>
            <a:endParaRPr lang="fr-FR" dirty="0" smtClean="0"/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de </a:t>
            </a:r>
            <a:r>
              <a:rPr lang="fr-FR" dirty="0"/>
              <a:t>s’articuler avec les soins de 2 </a:t>
            </a:r>
            <a:r>
              <a:rPr lang="fr-FR" dirty="0" err="1"/>
              <a:t>ème</a:t>
            </a:r>
            <a:r>
              <a:rPr lang="fr-FR" dirty="0"/>
              <a:t> et 3 </a:t>
            </a:r>
            <a:r>
              <a:rPr lang="fr-FR" dirty="0" err="1"/>
              <a:t>ème</a:t>
            </a:r>
            <a:r>
              <a:rPr lang="fr-FR" dirty="0"/>
              <a:t> </a:t>
            </a:r>
            <a:r>
              <a:rPr lang="fr-FR" dirty="0" smtClean="0"/>
              <a:t>recours </a:t>
            </a:r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de </a:t>
            </a:r>
            <a:r>
              <a:rPr lang="fr-FR" dirty="0"/>
              <a:t>produire des </a:t>
            </a:r>
            <a:r>
              <a:rPr lang="fr-FR" dirty="0" smtClean="0"/>
              <a:t>données</a:t>
            </a:r>
            <a:endParaRPr lang="fr-FR" dirty="0"/>
          </a:p>
          <a:p>
            <a:pPr marL="342900" indent="-342900">
              <a:buFont typeface="Wingdings" charset="2"/>
              <a:buChar char="Ø"/>
            </a:pPr>
            <a:r>
              <a:rPr lang="fr-FR" dirty="0" smtClean="0"/>
              <a:t>d’évoluer </a:t>
            </a:r>
            <a:r>
              <a:rPr lang="fr-FR" dirty="0"/>
              <a:t>à la même vitesse que l’état de santé de </a:t>
            </a:r>
            <a:r>
              <a:rPr lang="fr-FR" dirty="0" smtClean="0"/>
              <a:t>nos </a:t>
            </a:r>
            <a:r>
              <a:rPr lang="fr-FR" dirty="0"/>
              <a:t>patients</a:t>
            </a:r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61240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La prise en charge globale du patient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La </a:t>
            </a:r>
            <a:r>
              <a:rPr lang="fr-FR" dirty="0"/>
              <a:t>prise en charge globale intègre les dimensions sanitaires, sociales, éducatives, </a:t>
            </a:r>
            <a:r>
              <a:rPr lang="fr-FR" dirty="0" smtClean="0"/>
              <a:t>environnementales</a:t>
            </a:r>
          </a:p>
          <a:p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/>
              <a:t>Elle </a:t>
            </a:r>
            <a:r>
              <a:rPr lang="fr-FR" dirty="0" smtClean="0"/>
              <a:t>n’existera </a:t>
            </a:r>
            <a:r>
              <a:rPr lang="fr-FR" dirty="0"/>
              <a:t>en totalité que dans un système de soins structuré, communiquant, évolutif et socialement </a:t>
            </a:r>
            <a:r>
              <a:rPr lang="fr-FR" dirty="0" smtClean="0"/>
              <a:t>équitable</a:t>
            </a:r>
          </a:p>
          <a:p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Dans les faits : prise en charge </a:t>
            </a:r>
            <a:r>
              <a:rPr lang="fr-FR" dirty="0" err="1" smtClean="0"/>
              <a:t>pluriprofessionnelle</a:t>
            </a:r>
            <a:r>
              <a:rPr lang="fr-FR" dirty="0" smtClean="0"/>
              <a:t>  individualisée </a:t>
            </a:r>
            <a:r>
              <a:rPr lang="fr-FR" dirty="0"/>
              <a:t>é</a:t>
            </a:r>
            <a:r>
              <a:rPr lang="fr-FR" dirty="0" smtClean="0"/>
              <a:t>volutive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5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La prise en charge globale du patient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2399" y="1782428"/>
            <a:ext cx="7620000" cy="437356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fr-FR" dirty="0" smtClean="0"/>
              <a:t>Le médecin généraliste a toujours eu pour rôle la coordination des soins face à la médecine spécialisée</a:t>
            </a:r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C’est naturellement que le passage du soin à la santé se fait à travers la coordination réalisée autour du médecin traitant, de l’infirmière traitante, du pharmacien traitant… aboutissant à l’équipe </a:t>
            </a:r>
            <a:r>
              <a:rPr lang="fr-FR" dirty="0"/>
              <a:t>de premier </a:t>
            </a:r>
            <a:r>
              <a:rPr lang="fr-FR" dirty="0" smtClean="0"/>
              <a:t>recours traitante.</a:t>
            </a:r>
            <a:endParaRPr lang="fr-FR" dirty="0"/>
          </a:p>
          <a:p>
            <a:pPr marL="342900" indent="-342900">
              <a:buFont typeface="Arial"/>
              <a:buChar char="•"/>
            </a:pPr>
            <a:r>
              <a:rPr lang="fr-FR" dirty="0" smtClean="0"/>
              <a:t>La capacité de ces équipes </a:t>
            </a:r>
            <a:r>
              <a:rPr lang="fr-FR" dirty="0"/>
              <a:t>à</a:t>
            </a:r>
            <a:r>
              <a:rPr lang="fr-FR" dirty="0" smtClean="0"/>
              <a:t> pouvoir assurer leur rôle, quelque soit pour un patient : son âge, sa pathologie d’organe, son type de prise en charge, son environnement familial, social, économique, leur donne une légitimité </a:t>
            </a:r>
            <a:r>
              <a:rPr lang="fr-FR" dirty="0"/>
              <a:t>à</a:t>
            </a:r>
            <a:r>
              <a:rPr lang="fr-FR" dirty="0" smtClean="0"/>
              <a:t> garder une place centrale face à la multiplications des prises en charge spécialisées.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355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prise en charge globale du patient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Cet engagement commun est formalisé dans le projet de santé développé par l’équipe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3037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Exemples de prise en charge globale au sein de la </a:t>
            </a:r>
            <a:r>
              <a:rPr lang="fr-FR" sz="2400" dirty="0" err="1" smtClean="0"/>
              <a:t>msp</a:t>
            </a:r>
            <a:r>
              <a:rPr lang="fr-FR" sz="2400" dirty="0" smtClean="0"/>
              <a:t> de </a:t>
            </a:r>
            <a:r>
              <a:rPr lang="fr-FR" sz="2400" dirty="0" err="1" smtClean="0"/>
              <a:t>morangis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i="1" dirty="0" smtClean="0"/>
              <a:t>Le patient diabétique </a:t>
            </a:r>
            <a:r>
              <a:rPr lang="fr-FR" dirty="0" smtClean="0"/>
              <a:t>:  </a:t>
            </a:r>
            <a:r>
              <a:rPr lang="fr-FR" i="1" dirty="0" smtClean="0"/>
              <a:t>ce que nous faisons  déjà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Syst</a:t>
            </a:r>
            <a:r>
              <a:rPr lang="fr-FR" dirty="0"/>
              <a:t>è</a:t>
            </a:r>
            <a:r>
              <a:rPr lang="fr-FR" dirty="0" smtClean="0"/>
              <a:t>me d’information partagé entre les professionnels de santé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Réunions régulières </a:t>
            </a:r>
            <a:r>
              <a:rPr lang="fr-FR" dirty="0" err="1" smtClean="0"/>
              <a:t>pluriprofessionnelles</a:t>
            </a:r>
            <a:r>
              <a:rPr lang="fr-FR" dirty="0" smtClean="0"/>
              <a:t> d’</a:t>
            </a:r>
            <a:r>
              <a:rPr lang="fr-FR" dirty="0"/>
              <a:t>é</a:t>
            </a:r>
            <a:r>
              <a:rPr lang="fr-FR" dirty="0" smtClean="0"/>
              <a:t>changes sur les patients communs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«Protocoles « intra muros » :</a:t>
            </a:r>
          </a:p>
          <a:p>
            <a:r>
              <a:rPr lang="fr-FR" dirty="0" smtClean="0"/>
              <a:t>	 - prévention pied diabétique: nouveau patient dépisté &gt; consultation </a:t>
            </a:r>
            <a:r>
              <a:rPr lang="fr-FR" dirty="0" err="1" smtClean="0"/>
              <a:t>podologique</a:t>
            </a:r>
            <a:r>
              <a:rPr lang="fr-FR" dirty="0" smtClean="0"/>
              <a:t> de prévention ( prise en charge par les NMR). </a:t>
            </a:r>
          </a:p>
          <a:p>
            <a:r>
              <a:rPr lang="fr-FR" dirty="0"/>
              <a:t>	</a:t>
            </a:r>
            <a:r>
              <a:rPr lang="fr-FR" dirty="0" smtClean="0"/>
              <a:t> - suivi des plaies chroniques : protocole de surveillance des plaies avec </a:t>
            </a:r>
            <a:r>
              <a:rPr lang="fr-FR" dirty="0"/>
              <a:t>é</a:t>
            </a:r>
            <a:r>
              <a:rPr lang="fr-FR" dirty="0" smtClean="0"/>
              <a:t>valuation hebdomadaire, prise de photos, réévaluation régulière des conduites thérapeutiques proposées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651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Essentiel.thmx</Template>
  <TotalTime>498</TotalTime>
  <Words>1018</Words>
  <Application>Microsoft Office PowerPoint</Application>
  <PresentationFormat>Affichage à l'écran (4:3)</PresentationFormat>
  <Paragraphs>100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Essentiel</vt:lpstr>
      <vt:lpstr>Prendre en charge globalement un patient en equipe de soins primaires</vt:lpstr>
      <vt:lpstr>La maison de santé pluriprofessionnelle de Morangis en Essonne: </vt:lpstr>
      <vt:lpstr>La prise en charge globale du patient</vt:lpstr>
      <vt:lpstr>La prise en charge globale du patient</vt:lpstr>
      <vt:lpstr>La prise en charge globale du patient</vt:lpstr>
      <vt:lpstr>La prise en charge globale du patient</vt:lpstr>
      <vt:lpstr>La prise en charge globale du patient</vt:lpstr>
      <vt:lpstr>La prise en charge globale du patient</vt:lpstr>
      <vt:lpstr>Exemples de prise en charge globale au sein de la msp de morangis</vt:lpstr>
      <vt:lpstr>Exemples de prise en charge globale au sein de la msp de morangis</vt:lpstr>
      <vt:lpstr>Exemples de prise en charge globale au sein de la msp de morangis</vt:lpstr>
      <vt:lpstr>Exemples de prise en charge globale au sein de la msp de morangis</vt:lpstr>
      <vt:lpstr>Exemples de prise en charge globale au sein de la msp de morangis</vt:lpstr>
      <vt:lpstr>Exemples de prise en charge globale au sein de la msp de morangis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Prendre en charge globalement un patient en equipe de soins primaires</dc:title>
  <dc:creator>dominique richard</dc:creator>
  <cp:lastModifiedBy>SECRETAIRE MEDICALE</cp:lastModifiedBy>
  <cp:revision>40</cp:revision>
  <dcterms:created xsi:type="dcterms:W3CDTF">2014-02-05T19:10:03Z</dcterms:created>
  <dcterms:modified xsi:type="dcterms:W3CDTF">2014-02-07T16:50:41Z</dcterms:modified>
</cp:coreProperties>
</file>