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5" r:id="rId5"/>
    <p:sldId id="261" r:id="rId6"/>
    <p:sldId id="267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6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A92A1-A162-4308-9A13-A895911CF0FC}" type="datetimeFigureOut">
              <a:rPr lang="fr-FR" smtClean="0"/>
              <a:pPr/>
              <a:t>06/02/2014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A99D5-0176-422A-9CCA-25B831E676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A99D5-0176-422A-9CCA-25B831E6768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C446-1B77-4E3D-AA8E-35F45CB9074B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C459-3CEF-4E2B-85D4-47947D4D2B0C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29F0-0228-46A8-BFC4-6997627872E0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CF2-FE54-4FD5-8BDC-8FF803FF2C4E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D183-F6D6-4CD0-8688-4D977E5C8F29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5D46-9D87-4C9F-B224-DDB8F6B584A5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EC43-AD4C-42ED-9FC2-671F8B63269B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4562-6E3F-40C2-BDF1-9D480AAE8116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2315-E1AF-464E-9725-ED8936DE722A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87E8-449E-4758-8A0E-6BC212D10F9B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C036-9284-4D74-9C2C-F1A7F7AE1B3D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3CB9-22FC-4E44-8682-E80F1398E29A}" type="datetime1">
              <a:rPr lang="fr-FR" smtClean="0"/>
              <a:pPr/>
              <a:t>06/02/2014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9983B-15AF-4753-915D-E42BDA979B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14600" cy="1088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59632" y="4005064"/>
            <a:ext cx="6912768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Arial Black" pitchFamily="34" charset="0"/>
              </a:rPr>
              <a:t>Le travail en équipe de soins primaires et avec le territoire</a:t>
            </a:r>
          </a:p>
          <a:p>
            <a:pPr algn="ctr"/>
            <a:endParaRPr lang="fr-FR" b="1" dirty="0" smtClean="0">
              <a:latin typeface="Arial Black" pitchFamily="34" charset="0"/>
            </a:endParaRPr>
          </a:p>
          <a:p>
            <a:pPr algn="ctr"/>
            <a:r>
              <a:rPr lang="fr-FR" sz="1400" dirty="0" smtClean="0">
                <a:latin typeface="Arial Black" pitchFamily="34" charset="0"/>
              </a:rPr>
              <a:t>Nathalie </a:t>
            </a:r>
            <a:r>
              <a:rPr lang="fr-FR" sz="1400" dirty="0" err="1" smtClean="0">
                <a:latin typeface="Arial Black" pitchFamily="34" charset="0"/>
              </a:rPr>
              <a:t>Legeron</a:t>
            </a:r>
            <a:r>
              <a:rPr lang="fr-FR" sz="1400" dirty="0" smtClean="0">
                <a:latin typeface="Arial Black" pitchFamily="34" charset="0"/>
              </a:rPr>
              <a:t> infirmière coordinatrice au Pôle de </a:t>
            </a:r>
            <a:r>
              <a:rPr lang="fr-FR" sz="1400" smtClean="0">
                <a:latin typeface="Arial Black" pitchFamily="34" charset="0"/>
              </a:rPr>
              <a:t>Santé </a:t>
            </a:r>
          </a:p>
          <a:p>
            <a:pPr algn="ctr"/>
            <a:r>
              <a:rPr lang="fr-FR" sz="1400" smtClean="0">
                <a:latin typeface="Arial Black" pitchFamily="34" charset="0"/>
              </a:rPr>
              <a:t>Essonne </a:t>
            </a:r>
            <a:r>
              <a:rPr lang="fr-FR" sz="1400" dirty="0" smtClean="0">
                <a:latin typeface="Arial Black" pitchFamily="34" charset="0"/>
              </a:rPr>
              <a:t>Ensemble</a:t>
            </a:r>
            <a:endParaRPr lang="fr-FR" sz="1400" dirty="0">
              <a:latin typeface="Arial Black" pitchFamily="34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331640" y="1340768"/>
            <a:ext cx="6912768" cy="17281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Journée régionale d’échanges des équipes en projet ou en exercice  en Maison ou en Pôle de Santé</a:t>
            </a:r>
          </a:p>
          <a:p>
            <a:pPr algn="ctr"/>
            <a:r>
              <a:rPr lang="fr-FR" sz="2800" b="1" dirty="0" smtClean="0"/>
              <a:t>8 Février 2014</a:t>
            </a:r>
            <a:endParaRPr lang="fr-FR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Historique du Pôle de santé Essonne Ensemble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199783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janvier  </a:t>
            </a:r>
            <a:r>
              <a:rPr lang="fr-FR" b="1" dirty="0"/>
              <a:t>2011 à Evry suite à un appel à projet de l’ARS, des professionnels libéraux des secteurs médicaux et paramédicaux ainsi que  des représentants de réseaux de santé de l’Essonne, ont décidé de se constituer en association conformément à la loi du 1er juillet 1901pour expérimenter les NMR (Nouveaux Modes de Rémunérations) que nous pourrions appeler NMC (Nouveaux Modes de Collaboration</a:t>
            </a:r>
            <a:r>
              <a:rPr lang="fr-FR" b="1" dirty="0" smtClean="0"/>
              <a:t>)</a:t>
            </a:r>
          </a:p>
          <a:p>
            <a:endParaRPr lang="fr-FR" b="1" dirty="0"/>
          </a:p>
          <a:p>
            <a:r>
              <a:rPr lang="fr-FR" b="1" dirty="0" smtClean="0"/>
              <a:t> </a:t>
            </a:r>
            <a:r>
              <a:rPr lang="fr-FR" b="1" dirty="0"/>
              <a:t>Courant 2013 pour se conformer aux nouvelles règles des lois de finances établies par le ministère du même nom une SISA (Société Interprofessionnelle de Soins Ambulatoires) a été constituée tout en maintenant l’association et son fonctionnement. </a:t>
            </a:r>
            <a:endParaRPr lang="fr-FR" b="1" dirty="0" smtClean="0"/>
          </a:p>
          <a:p>
            <a:endParaRPr lang="fr-FR" b="1" dirty="0"/>
          </a:p>
          <a:p>
            <a:r>
              <a:rPr lang="fr-FR" b="1" dirty="0" smtClean="0"/>
              <a:t>Le Pôle représente aujourd’hui une cinquante de professionnels.</a:t>
            </a:r>
            <a:endParaRPr lang="fr-FR" b="1" dirty="0"/>
          </a:p>
          <a:p>
            <a:r>
              <a:rPr lang="fr-FR" dirty="0"/>
              <a:t> </a:t>
            </a:r>
          </a:p>
          <a:p>
            <a:r>
              <a:rPr lang="fr-FR" b="1" dirty="0"/>
              <a:t> 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Différentes actions et missions du Pôle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3568" y="1549663"/>
            <a:ext cx="774301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But général du Pôle dans le cadre des NMR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lang="fr-FR" dirty="0">
              <a:ea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Favoriser l’accès aux soins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Organiser l’exercice coordonné des professionnels de santé  et optimiser le parcours de santé des patients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Améliorer la continuité des soins avec les établissements hospitaliers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Promouvoir les comportements favorables à la santé et relayer les campagnes de santé publique nationales et régionales.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Participer à la formation professionnelle des professionnels de santé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lang="fr-FR" dirty="0"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fr-FR" b="1" dirty="0" smtClean="0">
                <a:ea typeface="Times New Roman" pitchFamily="18" charset="0"/>
                <a:cs typeface="Times New Roman" pitchFamily="18" charset="0"/>
              </a:rPr>
              <a:t>Les actions se divisent en 2 modules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fr-FR" dirty="0" smtClean="0">
                <a:ea typeface="Times New Roman" pitchFamily="18" charset="0"/>
                <a:cs typeface="Times New Roman" pitchFamily="18" charset="0"/>
              </a:rPr>
              <a:t>Module 1 : Missions coordonnées des professionnels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Module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2 :  Nouveaux services aux patients avec l’ETP en ville puis l’ESPREC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 ESPREC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11560" y="1544220"/>
            <a:ext cx="79208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Arial" pitchFamily="34" charset="0"/>
              </a:rPr>
              <a:t>Mise en place de l’ESPREC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Arial" pitchFamily="34" charset="0"/>
              </a:rPr>
              <a:t> (Equipe de Soins de Premier Recours en Suivi de Cas Complexes)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But de ce programme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 : Assurer et évaluer un suivi coordonné et renforcé entre le MT, l’IDL et le pharmacien pour des patients porteur de pathologies chroniques.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améliorer les indicateurs qualité de ces patients porteur de pathologies souvent complexes avec un suivi et une évaluation à 1 an. 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ln w="38100">
            <a:solidFill>
              <a:schemeClr val="accent1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dirty="0" smtClean="0"/>
              <a:t>Pathologies retenues</a:t>
            </a:r>
            <a:endParaRPr lang="fr-FR" sz="32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13" y="981075"/>
            <a:ext cx="4040187" cy="576263"/>
          </a:xfrm>
          <a:ln w="38100">
            <a:solidFill>
              <a:schemeClr val="accent1"/>
            </a:solidFill>
          </a:ln>
        </p:spPr>
        <p:txBody>
          <a:bodyPr rtlCol="0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HTA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900" b="0" dirty="0" smtClean="0"/>
              <a:t>50 inclusions envisagées / an pour le Pôle</a:t>
            </a:r>
            <a:endParaRPr lang="fr-FR" sz="1900" b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700213"/>
            <a:ext cx="4040188" cy="4824412"/>
          </a:xfrm>
          <a:ln w="38100">
            <a:solidFill>
              <a:schemeClr val="accent1"/>
            </a:solidFill>
          </a:ln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1800" dirty="0"/>
              <a:t>HTA sévère résistante à une trithérapie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1800" dirty="0"/>
              <a:t>HTA compliquée de myocardiopathie ou d’insuffisance cardiaque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1800" dirty="0"/>
              <a:t>HTA associée avec 3 FRCV et/ou AOC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normalisation </a:t>
            </a:r>
            <a:r>
              <a:rPr lang="fr-FR" sz="1800" dirty="0"/>
              <a:t>de la TA &lt;140/80 </a:t>
            </a:r>
            <a:r>
              <a:rPr lang="fr-FR" sz="1800" dirty="0" err="1"/>
              <a:t>mmHg</a:t>
            </a:r>
            <a:r>
              <a:rPr lang="fr-FR" sz="1800" dirty="0"/>
              <a:t>, amélioration de l’observance </a:t>
            </a:r>
            <a:r>
              <a:rPr lang="fr-FR" sz="1800" dirty="0" smtClean="0"/>
              <a:t>hygiéno-diététique </a:t>
            </a:r>
            <a:r>
              <a:rPr lang="fr-FR" sz="1800" dirty="0"/>
              <a:t>et </a:t>
            </a:r>
            <a:r>
              <a:rPr lang="fr-FR" sz="1800" dirty="0" smtClean="0"/>
              <a:t>thérapeutique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b="1" dirty="0"/>
              <a:t>E</a:t>
            </a:r>
            <a:r>
              <a:rPr lang="fr-FR" sz="1800" b="1" dirty="0" smtClean="0"/>
              <a:t>valuation</a:t>
            </a:r>
            <a:r>
              <a:rPr lang="fr-FR" sz="1800" dirty="0" smtClean="0"/>
              <a:t> 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Valeur </a:t>
            </a:r>
            <a:r>
              <a:rPr lang="fr-FR" sz="1800" dirty="0"/>
              <a:t>moyenne de la PAS en fin de programme / valeur moyenne initiale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/>
              <a:t>Statut vis-à-vis du tabagisme en fin de programme / statut initial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/>
              <a:t>Nombre moyen d’hospitalisations pendant le programme / nombre moyen d’hospitalisations l’année précédente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981075"/>
            <a:ext cx="4041775" cy="576263"/>
          </a:xfrm>
          <a:ln w="38100">
            <a:solidFill>
              <a:schemeClr val="accent1"/>
            </a:solidFill>
          </a:ln>
        </p:spPr>
        <p:txBody>
          <a:bodyPr rtlCol="0"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>Personne âgée fragile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b="0" dirty="0" smtClean="0"/>
              <a:t>50 inclusions envisagées / an pour le Pôle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102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3438" y="1773238"/>
            <a:ext cx="4041775" cy="467995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 sz="1800" smtClean="0"/>
              <a:t>Personne âgée fragile repérée par un score SEGA &gt; 11 (volet A) : diminution du score à 12 mois de suivi. (explications du score en pièce jointe)</a:t>
            </a:r>
          </a:p>
          <a:p>
            <a:pPr>
              <a:buFont typeface="Arial" pitchFamily="34" charset="0"/>
              <a:buNone/>
            </a:pPr>
            <a:endParaRPr lang="fr-FR" sz="1800" smtClean="0"/>
          </a:p>
          <a:p>
            <a:pPr>
              <a:buFont typeface="Arial" pitchFamily="34" charset="0"/>
              <a:buNone/>
            </a:pPr>
            <a:r>
              <a:rPr lang="fr-FR" sz="1800" b="1" smtClean="0"/>
              <a:t>Evaluation</a:t>
            </a:r>
            <a:r>
              <a:rPr lang="fr-FR" sz="1800" smtClean="0"/>
              <a:t>: </a:t>
            </a:r>
          </a:p>
          <a:p>
            <a:r>
              <a:rPr lang="fr-FR" sz="1800" smtClean="0"/>
              <a:t>Diminution du score SEGA volet B</a:t>
            </a:r>
          </a:p>
          <a:p>
            <a:r>
              <a:rPr lang="fr-FR" sz="1800" smtClean="0"/>
              <a:t>Nombre moyen d’hospitalisations pendant le programme / nombre moyen d’hospitalisations l’année précédente.</a:t>
            </a:r>
          </a:p>
          <a:p>
            <a:pPr>
              <a:buFont typeface="Arial" pitchFamily="34" charset="0"/>
              <a:buNone/>
            </a:pPr>
            <a:endParaRPr lang="fr-FR" sz="1800" smtClean="0"/>
          </a:p>
          <a:p>
            <a:endParaRPr lang="fr-F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de la fragilité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Pôle de santé Essonne Ensemble - Fémasif   le 8 Février 2014</a:t>
            </a:r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536" y="1668381"/>
            <a:ext cx="842493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dirty="0" smtClean="0">
                <a:latin typeface="Arial Narrow" pitchFamily="34" charset="0"/>
                <a:cs typeface="Arial" pitchFamily="34" charset="0"/>
              </a:rPr>
              <a:t>Définition de la personne (âgée) fragile: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dirty="0" smtClean="0"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fr-FR" dirty="0" smtClean="0">
                <a:latin typeface="Arial Narrow" pitchFamily="34" charset="0"/>
              </a:rPr>
              <a:t> « C’est une personne présentant un état instable lié à une maladie souvent chronique, conduisant à un risque de décompensation somatique, psychique ou sociale, secondaire à un évènement même minime ; cet état est potentiellement réversible, s’il est identifié, et si des actions adaptées sont mises en place. » </a:t>
            </a:r>
          </a:p>
          <a:p>
            <a:endParaRPr lang="fr-FR" dirty="0" smtClean="0">
              <a:latin typeface="Arial Narrow" pitchFamily="34" charset="0"/>
            </a:endParaRPr>
          </a:p>
          <a:p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La grille SEGA est une grille individuelle d’évaluation du niveau de fragilité. Elle est destinée à l’évaluation rapide du profil de fragilité des personnes âgées. 13 critères (âge, médicaments, nutrition, etc.) sont cotés 0, 1 ou 2, soit un maximum de 26. On peut considérer que le profil de la personne est peu fragile pour un score inférieur ou égal à 8, qu’il est moyen pour un score compris entre 9 et 11 et qu’il est très fragile pour un score supérieur ou égal à 12.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 w="38100">
            <a:solidFill>
              <a:schemeClr val="accent1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Déroulement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112345"/>
          </a:xfrm>
          <a:ln w="28575">
            <a:solidFill>
              <a:schemeClr val="accent1"/>
            </a:solidFill>
          </a:ln>
        </p:spPr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fr-FR" sz="2800" dirty="0" smtClean="0"/>
              <a:t>	1/Le médecin ou un autre professionnel  dépiste un patient 	concerné par une des pathologies. Il lui propose de bénéficier 	d’un suivi renforcé /1 an. (consentement signé du patient)</a:t>
            </a:r>
          </a:p>
          <a:p>
            <a:pPr>
              <a:defRPr/>
            </a:pPr>
            <a:endParaRPr lang="fr-FR" sz="2800" dirty="0" smtClean="0"/>
          </a:p>
          <a:p>
            <a:pPr>
              <a:buNone/>
              <a:defRPr/>
            </a:pPr>
            <a:r>
              <a:rPr lang="fr-FR" sz="2800" dirty="0" smtClean="0"/>
              <a:t>	2/ Réunion entre le MT, IDE, PH pour échanger </a:t>
            </a:r>
            <a:r>
              <a:rPr lang="fr-FR" sz="2800" dirty="0"/>
              <a:t>sur le cas du patient, </a:t>
            </a:r>
            <a:r>
              <a:rPr lang="fr-FR" sz="2800" dirty="0" smtClean="0"/>
              <a:t>	définir </a:t>
            </a:r>
            <a:r>
              <a:rPr lang="fr-FR" sz="2800" dirty="0"/>
              <a:t>le professionnel de santé référent du patient </a:t>
            </a:r>
            <a:r>
              <a:rPr lang="fr-FR" sz="2800" dirty="0" smtClean="0"/>
              <a:t>fixer des 	objectifs de suivi qui seront proposés </a:t>
            </a:r>
            <a:r>
              <a:rPr lang="fr-FR" sz="2800" dirty="0"/>
              <a:t>au patient. </a:t>
            </a:r>
            <a:endParaRPr lang="fr-FR" sz="2800" dirty="0" smtClean="0"/>
          </a:p>
          <a:p>
            <a:pPr>
              <a:defRPr/>
            </a:pPr>
            <a:endParaRPr lang="fr-FR" sz="2800" dirty="0" smtClean="0"/>
          </a:p>
          <a:p>
            <a:pPr>
              <a:buNone/>
              <a:defRPr/>
            </a:pPr>
            <a:r>
              <a:rPr lang="fr-FR" sz="2800" dirty="0" smtClean="0"/>
              <a:t>	3/</a:t>
            </a:r>
            <a:r>
              <a:rPr lang="fr-FR" sz="2800" dirty="0"/>
              <a:t> Le professionnel de santé référent a un contact (téléphonique ou </a:t>
            </a:r>
            <a:r>
              <a:rPr lang="fr-FR" sz="2800" dirty="0" smtClean="0"/>
              <a:t>	physique )1à 2 </a:t>
            </a:r>
            <a:r>
              <a:rPr lang="fr-FR" sz="2800" dirty="0"/>
              <a:t>fois par mois </a:t>
            </a:r>
            <a:r>
              <a:rPr lang="fr-FR" sz="2800" dirty="0" smtClean="0"/>
              <a:t>avec </a:t>
            </a:r>
            <a:r>
              <a:rPr lang="fr-FR" sz="2800" dirty="0"/>
              <a:t>le patient pour </a:t>
            </a:r>
            <a:r>
              <a:rPr lang="fr-FR" sz="2800" dirty="0" smtClean="0"/>
              <a:t>:</a:t>
            </a:r>
            <a:endParaRPr lang="fr-FR" sz="2800" dirty="0"/>
          </a:p>
          <a:p>
            <a:pPr lvl="1" algn="ctr">
              <a:buNone/>
              <a:defRPr/>
            </a:pPr>
            <a:r>
              <a:rPr lang="fr-FR" dirty="0" smtClean="0"/>
              <a:t>	l’aider </a:t>
            </a:r>
            <a:r>
              <a:rPr lang="fr-FR" dirty="0"/>
              <a:t>à mieux appréhender son </a:t>
            </a:r>
            <a:r>
              <a:rPr lang="fr-FR" dirty="0" smtClean="0"/>
              <a:t>affection, repérer </a:t>
            </a:r>
            <a:r>
              <a:rPr lang="fr-FR" dirty="0"/>
              <a:t>les problèmes </a:t>
            </a:r>
            <a:r>
              <a:rPr lang="fr-FR" dirty="0" smtClean="0"/>
              <a:t>qui perdurent  et qui nécessiteraient l’intervention </a:t>
            </a:r>
            <a:r>
              <a:rPr lang="fr-FR" dirty="0"/>
              <a:t>d’un autre </a:t>
            </a:r>
            <a:r>
              <a:rPr lang="fr-FR" dirty="0" smtClean="0"/>
              <a:t>professionnel…</a:t>
            </a:r>
          </a:p>
          <a:p>
            <a:pPr lvl="1">
              <a:buNone/>
              <a:defRPr/>
            </a:pPr>
            <a:r>
              <a:rPr lang="fr-FR" dirty="0" smtClean="0"/>
              <a:t>4/</a:t>
            </a:r>
            <a:r>
              <a:rPr lang="fr-FR" dirty="0"/>
              <a:t> Une seconde réunion est organisée entre les 3 acteurs </a:t>
            </a:r>
            <a:r>
              <a:rPr lang="fr-FR" dirty="0" smtClean="0"/>
              <a:t>au </a:t>
            </a:r>
            <a:r>
              <a:rPr lang="fr-FR" dirty="0"/>
              <a:t>cours de l’année pour </a:t>
            </a:r>
            <a:r>
              <a:rPr lang="fr-FR" dirty="0" smtClean="0"/>
              <a:t>évaluer l’évolution de la prise en charge, échanger </a:t>
            </a:r>
            <a:r>
              <a:rPr lang="fr-FR" dirty="0"/>
              <a:t>sur les éventuels soucis </a:t>
            </a:r>
            <a:r>
              <a:rPr lang="fr-FR" dirty="0" smtClean="0"/>
              <a:t>rencontrés et </a:t>
            </a:r>
            <a:r>
              <a:rPr lang="fr-FR" dirty="0"/>
              <a:t>fixer éventuellement de nouveaux objectifs de suivi.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lvl="1" fontAlgn="auto">
              <a:spcAft>
                <a:spcPts val="0"/>
              </a:spcAft>
              <a:defRPr/>
            </a:pP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615</Words>
  <Application>Microsoft Office PowerPoint</Application>
  <PresentationFormat>Affichage à l'écran (4:3)</PresentationFormat>
  <Paragraphs>74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Historique du Pôle de santé Essonne Ensemble </vt:lpstr>
      <vt:lpstr>Différentes actions et missions du Pôle</vt:lpstr>
      <vt:lpstr>L’ ESPREC </vt:lpstr>
      <vt:lpstr>Pathologies retenues</vt:lpstr>
      <vt:lpstr>Evaluation de la fragilité </vt:lpstr>
      <vt:lpstr>Déroulement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ENTRETIEN1</cp:lastModifiedBy>
  <cp:revision>17</cp:revision>
  <dcterms:created xsi:type="dcterms:W3CDTF">2014-02-05T16:30:25Z</dcterms:created>
  <dcterms:modified xsi:type="dcterms:W3CDTF">2014-02-06T16:28:46Z</dcterms:modified>
</cp:coreProperties>
</file>